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08"/>
  </p:handoutMasterIdLst>
  <p:sldIdLst>
    <p:sldId id="9949" r:id="rId3"/>
    <p:sldId id="10049" r:id="rId5"/>
    <p:sldId id="304" r:id="rId6"/>
    <p:sldId id="9950" r:id="rId7"/>
    <p:sldId id="301" r:id="rId8"/>
    <p:sldId id="10055" r:id="rId9"/>
    <p:sldId id="10054" r:id="rId10"/>
    <p:sldId id="10053" r:id="rId11"/>
    <p:sldId id="10056" r:id="rId12"/>
    <p:sldId id="10057" r:id="rId13"/>
    <p:sldId id="10058" r:id="rId14"/>
    <p:sldId id="10059" r:id="rId15"/>
    <p:sldId id="10060" r:id="rId16"/>
    <p:sldId id="10159" r:id="rId17"/>
    <p:sldId id="10061" r:id="rId18"/>
    <p:sldId id="10160" r:id="rId19"/>
    <p:sldId id="10161" r:id="rId20"/>
    <p:sldId id="10162" r:id="rId21"/>
    <p:sldId id="10164" r:id="rId22"/>
    <p:sldId id="10163" r:id="rId23"/>
    <p:sldId id="10270" r:id="rId24"/>
    <p:sldId id="10271" r:id="rId25"/>
    <p:sldId id="10272" r:id="rId26"/>
    <p:sldId id="9932" r:id="rId27"/>
    <p:sldId id="10273" r:id="rId28"/>
    <p:sldId id="10274" r:id="rId29"/>
    <p:sldId id="9938" r:id="rId30"/>
    <p:sldId id="363" r:id="rId31"/>
    <p:sldId id="372" r:id="rId32"/>
    <p:sldId id="408" r:id="rId33"/>
    <p:sldId id="10062" r:id="rId34"/>
    <p:sldId id="6039" r:id="rId35"/>
    <p:sldId id="10063" r:id="rId36"/>
    <p:sldId id="10168" r:id="rId37"/>
    <p:sldId id="10167" r:id="rId38"/>
    <p:sldId id="10177" r:id="rId39"/>
    <p:sldId id="10178" r:id="rId40"/>
    <p:sldId id="10179" r:id="rId41"/>
    <p:sldId id="10180" r:id="rId42"/>
    <p:sldId id="10181" r:id="rId43"/>
    <p:sldId id="10182" r:id="rId44"/>
    <p:sldId id="10183" r:id="rId45"/>
    <p:sldId id="6078" r:id="rId46"/>
    <p:sldId id="10172" r:id="rId47"/>
    <p:sldId id="10169" r:id="rId48"/>
    <p:sldId id="10173" r:id="rId49"/>
    <p:sldId id="10174" r:id="rId50"/>
    <p:sldId id="10186" r:id="rId51"/>
    <p:sldId id="10175" r:id="rId52"/>
    <p:sldId id="10185" r:id="rId53"/>
    <p:sldId id="1322" r:id="rId54"/>
    <p:sldId id="10188" r:id="rId55"/>
    <p:sldId id="10187" r:id="rId56"/>
    <p:sldId id="10189" r:id="rId57"/>
    <p:sldId id="10190" r:id="rId58"/>
    <p:sldId id="10191" r:id="rId59"/>
    <p:sldId id="10192" r:id="rId60"/>
    <p:sldId id="10194" r:id="rId61"/>
    <p:sldId id="1313" r:id="rId62"/>
    <p:sldId id="10197" r:id="rId63"/>
    <p:sldId id="10195" r:id="rId64"/>
    <p:sldId id="10196" r:id="rId65"/>
    <p:sldId id="10199" r:id="rId66"/>
    <p:sldId id="10200" r:id="rId67"/>
    <p:sldId id="10198" r:id="rId68"/>
    <p:sldId id="10202" r:id="rId69"/>
    <p:sldId id="10193" r:id="rId70"/>
    <p:sldId id="10201" r:id="rId71"/>
    <p:sldId id="10203" r:id="rId72"/>
    <p:sldId id="10209" r:id="rId73"/>
    <p:sldId id="10210" r:id="rId74"/>
    <p:sldId id="10211" r:id="rId75"/>
    <p:sldId id="10213" r:id="rId76"/>
    <p:sldId id="10214" r:id="rId77"/>
    <p:sldId id="10215" r:id="rId78"/>
    <p:sldId id="10217" r:id="rId79"/>
    <p:sldId id="10277" r:id="rId80"/>
    <p:sldId id="10219" r:id="rId81"/>
    <p:sldId id="10216" r:id="rId82"/>
    <p:sldId id="10220" r:id="rId83"/>
    <p:sldId id="10221" r:id="rId84"/>
    <p:sldId id="10222" r:id="rId85"/>
    <p:sldId id="10223" r:id="rId86"/>
    <p:sldId id="10224" r:id="rId87"/>
    <p:sldId id="10225" r:id="rId88"/>
    <p:sldId id="10235" r:id="rId89"/>
    <p:sldId id="10228" r:id="rId90"/>
    <p:sldId id="10229" r:id="rId91"/>
    <p:sldId id="10230" r:id="rId92"/>
    <p:sldId id="10231" r:id="rId93"/>
    <p:sldId id="10232" r:id="rId94"/>
    <p:sldId id="10234" r:id="rId95"/>
    <p:sldId id="10226" r:id="rId96"/>
    <p:sldId id="10236" r:id="rId97"/>
    <p:sldId id="10237" r:id="rId98"/>
    <p:sldId id="10238" r:id="rId99"/>
    <p:sldId id="10239" r:id="rId100"/>
    <p:sldId id="10262" r:id="rId101"/>
    <p:sldId id="10263" r:id="rId102"/>
    <p:sldId id="10260" r:id="rId103"/>
    <p:sldId id="10264" r:id="rId104"/>
    <p:sldId id="10265" r:id="rId105"/>
    <p:sldId id="10261" r:id="rId106"/>
    <p:sldId id="6034" r:id="rId107"/>
  </p:sldIdLst>
  <p:sldSz cx="9144000" cy="5143500" type="screen16x9"/>
  <p:notesSz cx="6858000" cy="9144000"/>
  <p:custDataLst>
    <p:tags r:id="rId11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6" userDrawn="1">
          <p15:clr>
            <a:srgbClr val="A4A3A4"/>
          </p15:clr>
        </p15:guide>
        <p15:guide id="2" pos="2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87" autoAdjust="0"/>
    <p:restoredTop sz="95921"/>
  </p:normalViewPr>
  <p:slideViewPr>
    <p:cSldViewPr snapToGrid="0" snapToObjects="1" showGuides="1">
      <p:cViewPr varScale="1">
        <p:scale>
          <a:sx n="147" d="100"/>
          <a:sy n="147" d="100"/>
        </p:scale>
        <p:origin x="576" y="192"/>
      </p:cViewPr>
      <p:guideLst>
        <p:guide orient="horz" pos="1556"/>
        <p:guide pos="2864"/>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2" Type="http://schemas.openxmlformats.org/officeDocument/2006/relationships/tags" Target="tags/tag72.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8.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https://</a:t>
            </a:r>
            <a:r>
              <a:rPr kumimoji="1" lang="en-GB" altLang="zh-CN" dirty="0" err="1"/>
              <a:t>arquillian.org</a:t>
            </a:r>
            <a:r>
              <a:rPr kumimoji="1" lang="en-GB" altLang="zh-CN" dirty="0"/>
              <a:t>/guides/</a:t>
            </a:r>
            <a:r>
              <a:rPr kumimoji="1" lang="en-GB" altLang="zh-CN" dirty="0" err="1"/>
              <a:t>getting_started_zh_cn</a:t>
            </a:r>
            <a:r>
              <a:rPr kumimoji="1" lang="en-GB" altLang="zh-CN" dirty="0"/>
              <a:t>/#%E7%BC%96%E5%86%99_arquillian_%E6%B5%8B%E8%AF%95</a:t>
            </a:r>
            <a:endParaRPr kumimoji="1" lang="en-GB" altLang="zh-CN" dirty="0"/>
          </a:p>
          <a:p>
            <a:r>
              <a:rPr kumimoji="1" lang="en-GB" altLang="zh-CN" dirty="0"/>
              <a:t>https://</a:t>
            </a:r>
            <a:r>
              <a:rPr kumimoji="1" lang="en-GB" altLang="zh-CN" dirty="0" err="1"/>
              <a:t>cloud.tencent.com</a:t>
            </a:r>
            <a:r>
              <a:rPr kumimoji="1" lang="en-GB" altLang="zh-CN" dirty="0"/>
              <a:t>/developer/article/1082275</a:t>
            </a: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9.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13.xml"/><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6.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7.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descr="C:/Users/WangChao/Desktop/西南大学.png西南大学"/>
          <p:cNvPicPr>
            <a:picLocks noChangeAspect="1"/>
          </p:cNvPicPr>
          <p:nvPr userDrawn="1"/>
        </p:nvPicPr>
        <p:blipFill rotWithShape="1">
          <a:blip r:embed="rId2">
            <a:duotone>
              <a:schemeClr val="accent2">
                <a:shade val="45000"/>
                <a:satMod val="135000"/>
              </a:schemeClr>
              <a:prstClr val="white"/>
            </a:duotone>
          </a:blip>
          <a:srcRect t="7906" b="7906"/>
          <a:stretch>
            <a:fillRect/>
          </a:stretch>
        </p:blipFill>
        <p:spPr>
          <a:xfrm>
            <a:off x="-2" y="11421"/>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pic>
        <p:nvPicPr>
          <p:cNvPr id="5" name="图片 4"/>
          <p:cNvPicPr>
            <a:picLocks noChangeAspect="1"/>
          </p:cNvPicPr>
          <p:nvPr userDrawn="1">
            <p:custDataLst>
              <p:tags r:id="rId4"/>
            </p:custDataLst>
          </p:nvPr>
        </p:nvPicPr>
        <p:blipFill>
          <a:blip r:embed="rId5"/>
          <a:stretch>
            <a:fillRect/>
          </a:stretch>
        </p:blipFill>
        <p:spPr>
          <a:xfrm>
            <a:off x="8542020" y="4564380"/>
            <a:ext cx="464185" cy="46291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fld>
            <a:endParaRPr lang="en-US" altLang="zh-CN"/>
          </a:p>
        </p:txBody>
      </p:sp>
      <p:sp>
        <p:nvSpPr>
          <p:cNvPr id="15"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6" name="组合 19"/>
          <p:cNvGrpSpPr/>
          <p:nvPr userDrawn="1"/>
        </p:nvGrpSpPr>
        <p:grpSpPr>
          <a:xfrm>
            <a:off x="-139481" y="372601"/>
            <a:ext cx="631650" cy="341703"/>
            <a:chOff x="883264" y="476230"/>
            <a:chExt cx="842200" cy="455604"/>
          </a:xfrm>
          <a:solidFill>
            <a:srgbClr val="FFC600"/>
          </a:solidFill>
        </p:grpSpPr>
        <p:sp>
          <p:nvSpPr>
            <p:cNvPr id="17" name="圆角矩形 16"/>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21" name="矩形 2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62868" y="171419"/>
            <a:ext cx="5669600" cy="546552"/>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atin typeface="微软雅黑" panose="020B0503020204020204" pitchFamily="34" charset="-122"/>
                <a:ea typeface="微软雅黑" panose="020B0503020204020204" pitchFamily="34" charset="-122"/>
              </a:defRPr>
            </a:lvl1pPr>
            <a:lvl2pPr>
              <a:lnSpc>
                <a:spcPct val="150000"/>
              </a:lnSpc>
              <a:defRPr>
                <a:latin typeface="微软雅黑" panose="020B0503020204020204" pitchFamily="34" charset="-122"/>
                <a:ea typeface="微软雅黑" panose="020B0503020204020204" pitchFamily="34" charset="-122"/>
              </a:defRPr>
            </a:lvl2pPr>
            <a:lvl3pPr>
              <a:lnSpc>
                <a:spcPct val="150000"/>
              </a:lnSpc>
              <a:defRPr>
                <a:latin typeface="微软雅黑" panose="020B0503020204020204" pitchFamily="34" charset="-122"/>
                <a:ea typeface="微软雅黑" panose="020B0503020204020204" pitchFamily="34" charset="-122"/>
              </a:defRPr>
            </a:lvl3pPr>
            <a:lvl4pPr>
              <a:lnSpc>
                <a:spcPct val="150000"/>
              </a:lnSpc>
              <a:defRPr>
                <a:latin typeface="微软雅黑" panose="020B0503020204020204" pitchFamily="34" charset="-122"/>
                <a:ea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fld>
            <a:endParaRPr lang="en-US" altLang="zh-CN"/>
          </a:p>
        </p:txBody>
      </p:sp>
      <p:grpSp>
        <p:nvGrpSpPr>
          <p:cNvPr id="5" name="组合 19"/>
          <p:cNvGrpSpPr/>
          <p:nvPr userDrawn="1"/>
        </p:nvGrpSpPr>
        <p:grpSpPr>
          <a:xfrm>
            <a:off x="-122390" y="273844"/>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10" name="图片 9"/>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5" name="图片 4"/>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3" name="图片 2"/>
          <p:cNvPicPr>
            <a:picLocks noChangeAspect="1"/>
          </p:cNvPicPr>
          <p:nvPr userDrawn="1">
            <p:custDataLst>
              <p:tags r:id="rId3"/>
            </p:custDataLst>
          </p:nvPr>
        </p:nvPicPr>
        <p:blipFill>
          <a:blip r:embed="rId4"/>
          <a:stretch>
            <a:fillRect/>
          </a:stretch>
        </p:blipFill>
        <p:spPr>
          <a:xfrm>
            <a:off x="8542020" y="4559935"/>
            <a:ext cx="464185" cy="4629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3" name="图片 2"/>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image" Target="../media/image69.png"/><Relationship Id="rId5" Type="http://schemas.openxmlformats.org/officeDocument/2006/relationships/tags" Target="../tags/tag66.xml"/><Relationship Id="rId4" Type="http://schemas.openxmlformats.org/officeDocument/2006/relationships/image" Target="../media/image68.png"/><Relationship Id="rId3" Type="http://schemas.openxmlformats.org/officeDocument/2006/relationships/tags" Target="../tags/tag65.xml"/><Relationship Id="rId2" Type="http://schemas.openxmlformats.org/officeDocument/2006/relationships/image" Target="../media/image67.png"/><Relationship Id="rId12" Type="http://schemas.openxmlformats.org/officeDocument/2006/relationships/slideLayout" Target="../slideLayouts/slideLayout4.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tags" Target="../tags/tag6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0.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GIF"/><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tags" Target="../tags/tag19.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hyperlink" Target="https://owasp.org/www-community/Source_Code_Analysis_Tools" TargetMode="External"/><Relationship Id="rId1" Type="http://schemas.openxmlformats.org/officeDocument/2006/relationships/tags" Target="../tags/tag2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tags" Target="../tags/tag24.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tags" Target="../tags/tag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jpeg"/><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GIF"/><Relationship Id="rId1" Type="http://schemas.openxmlformats.org/officeDocument/2006/relationships/tags" Target="../tags/tag28.xml"/></Relationships>
</file>

<file path=ppt/slides/_rels/slide45.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30.png"/><Relationship Id="rId11" Type="http://schemas.openxmlformats.org/officeDocument/2006/relationships/slideLayout" Target="../slideLayouts/slideLayout4.xml"/><Relationship Id="rId10" Type="http://schemas.openxmlformats.org/officeDocument/2006/relationships/tags" Target="../tags/tag37.xml"/><Relationship Id="rId1" Type="http://schemas.openxmlformats.org/officeDocument/2006/relationships/tags" Target="../tags/tag2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tags" Target="../tags/tag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tags" Target="../tags/tag41.xml"/><Relationship Id="rId2" Type="http://schemas.openxmlformats.org/officeDocument/2006/relationships/image" Target="../media/image32.png"/><Relationship Id="rId1" Type="http://schemas.openxmlformats.org/officeDocument/2006/relationships/tags" Target="../tags/tag40.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tags" Target="../tags/tag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tags" Target="../tags/tag4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tags" Target="../tags/tag44.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tags" Target="../tags/tag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png"/><Relationship Id="rId3" Type="http://schemas.openxmlformats.org/officeDocument/2006/relationships/tags" Target="../tags/tag14.xml"/><Relationship Id="rId2" Type="http://schemas.openxmlformats.org/officeDocument/2006/relationships/hyperlink" Target="http://google.github.io/styleguide/javaguide.html" TargetMode="External"/><Relationship Id="rId1" Type="http://schemas.openxmlformats.org/officeDocument/2006/relationships/hyperlink" Target="https://google.github.io/styleguide/cppguide.html"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tags" Target="../tags/tag46.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tags" Target="../tags/tag4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tags" Target="../tags/tag4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tags" Target="../tags/tag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tags" Target="../tags/tag4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tags" Target="../tags/tag50.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tags" Target="../tags/tag51.xml"/></Relationships>
</file>

<file path=ppt/slides/_rels/slide8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image" Target="../media/image47.png"/><Relationship Id="rId1" Type="http://schemas.openxmlformats.org/officeDocument/2006/relationships/tags" Target="../tags/tag5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tags" Target="../tags/tag5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image" Target="../media/image49.png"/></Relationships>
</file>

<file path=ppt/slides/_rels/slide8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6.xml"/><Relationship Id="rId4" Type="http://schemas.openxmlformats.org/officeDocument/2006/relationships/image" Target="../media/image52.png"/><Relationship Id="rId3" Type="http://schemas.openxmlformats.org/officeDocument/2006/relationships/hyperlink" Target="https://docs.pact.io/" TargetMode="External"/><Relationship Id="rId2" Type="http://schemas.openxmlformats.org/officeDocument/2006/relationships/image" Target="../media/image51.png"/><Relationship Id="rId1" Type="http://schemas.openxmlformats.org/officeDocument/2006/relationships/image" Target="../media/image50.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4.png"/><Relationship Id="rId1"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56.png"/><Relationship Id="rId2" Type="http://schemas.openxmlformats.org/officeDocument/2006/relationships/hyperlink" Target="https://github.com/pact-foundation/pact-provider-verifier/" TargetMode="External"/><Relationship Id="rId1" Type="http://schemas.openxmlformats.org/officeDocument/2006/relationships/image" Target="../media/image55.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8.png"/><Relationship Id="rId1"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tags" Target="../tags/tag58.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tags" Target="../tags/tag59.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tags" Target="../tags/tag60.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tags" Target="../tags/tag61.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tags" Target="../tags/tag62.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tags" Target="../tags/tag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1" y="693903"/>
            <a:ext cx="7128035" cy="895350"/>
          </a:xfrm>
        </p:spPr>
        <p:txBody>
          <a:bodyPr>
            <a:normAutofit/>
          </a:bodyPr>
          <a:lstStyle/>
          <a:p>
            <a:r>
              <a:rPr lang="zh-CN" altLang="en-US" sz="4800" b="1" dirty="0">
                <a:solidFill>
                  <a:schemeClr val="accent2">
                    <a:lumMod val="75000"/>
                  </a:schemeClr>
                </a:solidFill>
              </a:rPr>
              <a:t>第</a:t>
            </a:r>
            <a:r>
              <a:rPr lang="en-US" altLang="zh-CN" sz="4800" b="1" dirty="0">
                <a:solidFill>
                  <a:schemeClr val="accent2">
                    <a:lumMod val="75000"/>
                  </a:schemeClr>
                </a:solidFill>
              </a:rPr>
              <a:t>2</a:t>
            </a:r>
            <a:r>
              <a:rPr lang="zh-CN" altLang="en-US" sz="4800" b="1" dirty="0">
                <a:solidFill>
                  <a:schemeClr val="accent2">
                    <a:lumMod val="75000"/>
                  </a:schemeClr>
                </a:solidFill>
              </a:rPr>
              <a:t>篇 软件测试技术</a:t>
            </a:r>
            <a:endParaRPr lang="zh-CN" altLang="en-US" sz="4800" b="1" dirty="0">
              <a:solidFill>
                <a:schemeClr val="accent2">
                  <a:lumMod val="75000"/>
                </a:schemeClr>
              </a:solidFill>
            </a:endParaRPr>
          </a:p>
        </p:txBody>
      </p:sp>
      <p:sp>
        <p:nvSpPr>
          <p:cNvPr id="5" name="文本框 4"/>
          <p:cNvSpPr txBox="1"/>
          <p:nvPr/>
        </p:nvSpPr>
        <p:spPr>
          <a:xfrm>
            <a:off x="2988823" y="1892540"/>
            <a:ext cx="3810812" cy="2346220"/>
          </a:xfrm>
          <a:prstGeom prst="rect">
            <a:avLst/>
          </a:prstGeom>
          <a:solidFill>
            <a:srgbClr val="FFFF00">
              <a:alpha val="54118"/>
            </a:srgbClr>
          </a:solidFill>
        </p:spPr>
        <p:txBody>
          <a:bodyPr wrap="square">
            <a:spAutoFit/>
          </a:bodyPr>
          <a:lstStyle/>
          <a:p>
            <a:pPr marL="9525">
              <a:lnSpc>
                <a:spcPct val="150000"/>
              </a:lnSpc>
            </a:pP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5</a:t>
            </a: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章 单元测试与集成测试</a:t>
            </a:r>
            <a:endPar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9525">
              <a:lnSpc>
                <a:spcPct val="150000"/>
              </a:lnSpc>
            </a:pP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6</a:t>
            </a: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章 系统功能测试</a:t>
            </a:r>
            <a:endPar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9525">
              <a:lnSpc>
                <a:spcPct val="150000"/>
              </a:lnSpc>
            </a:pP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7</a:t>
            </a: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章 专项测试</a:t>
            </a:r>
            <a:endPar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9525">
              <a:lnSpc>
                <a:spcPct val="150000"/>
              </a:lnSpc>
            </a:pP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8</a:t>
            </a: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章 国际化和本地化测试</a:t>
            </a:r>
            <a:endPar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marL="9525">
              <a:lnSpc>
                <a:spcPct val="150000"/>
              </a:lnSpc>
              <a:spcAft>
                <a:spcPts val="240"/>
              </a:spcAft>
            </a:pP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9</a:t>
            </a:r>
            <a:r>
              <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rPr>
              <a:t>章 软件测试自动化及其框架</a:t>
            </a:r>
            <a:endParaRPr lang="zh-CN" altLang="zh-CN" sz="2000" dirty="0">
              <a:solidFill>
                <a:schemeClr val="accent2">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一次检查200～400行代码</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努力达到一个合适的检查速度：300～500LOC/hour</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在</a:t>
            </a:r>
            <a:r>
              <a:rPr lang="zh-CN" altLang="en-US" sz="2000" dirty="0">
                <a:latin typeface="微软雅黑" panose="020B0503020204020204" pitchFamily="34" charset="-122"/>
                <a:ea typeface="微软雅黑" panose="020B0503020204020204" pitchFamily="34" charset="-122"/>
                <a:sym typeface="+mn-ea"/>
              </a:rPr>
              <a:t>审查前，代码作者应该对代码进行注释</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使用检查表（checklist）能提升评审</a:t>
            </a:r>
            <a:r>
              <a:rPr lang="zh-CN" altLang="en-US" sz="2000" dirty="0">
                <a:latin typeface="微软雅黑" panose="020B0503020204020204" pitchFamily="34" charset="-122"/>
                <a:ea typeface="微软雅黑" panose="020B0503020204020204" pitchFamily="34" charset="-122"/>
                <a:sym typeface="+mn-ea"/>
              </a:rPr>
              <a:t>效果</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 ……</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1223650" y="1238660"/>
            <a:ext cx="6268232" cy="3608472"/>
            <a:chOff x="233733" y="405508"/>
            <a:chExt cx="1040334" cy="582256"/>
          </a:xfrm>
        </p:grpSpPr>
        <p:pic>
          <p:nvPicPr>
            <p:cNvPr id="5" name="图片 4"/>
            <p:cNvPicPr>
              <a:picLocks noChangeAspect="1"/>
            </p:cNvPicPr>
            <p:nvPr>
              <p:custDataLst>
                <p:tags r:id="rId1"/>
              </p:custDataLst>
            </p:nvPr>
          </p:nvPicPr>
          <p:blipFill>
            <a:blip r:embed="rId2"/>
            <a:stretch>
              <a:fillRect/>
            </a:stretch>
          </p:blipFill>
          <p:spPr>
            <a:xfrm>
              <a:off x="233733" y="858831"/>
              <a:ext cx="1040334" cy="128933"/>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233733" y="631389"/>
              <a:ext cx="1040334" cy="117376"/>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233733" y="405508"/>
              <a:ext cx="1040334" cy="115815"/>
            </a:xfrm>
            <a:prstGeom prst="rect">
              <a:avLst/>
            </a:prstGeom>
          </p:spPr>
        </p:pic>
        <p:sp>
          <p:nvSpPr>
            <p:cNvPr id="8" name="上下箭头 7"/>
            <p:cNvSpPr/>
            <p:nvPr>
              <p:custDataLst>
                <p:tags r:id="rId7"/>
              </p:custDataLst>
            </p:nvPr>
          </p:nvSpPr>
          <p:spPr>
            <a:xfrm>
              <a:off x="1094112" y="753985"/>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5805">
                <a:solidFill>
                  <a:schemeClr val="accent1"/>
                </a:solidFill>
              </a:endParaRPr>
            </a:p>
          </p:txBody>
        </p:sp>
        <p:sp>
          <p:nvSpPr>
            <p:cNvPr id="9" name="上下箭头 8"/>
            <p:cNvSpPr/>
            <p:nvPr>
              <p:custDataLst>
                <p:tags r:id="rId8"/>
              </p:custDataLst>
            </p:nvPr>
          </p:nvSpPr>
          <p:spPr>
            <a:xfrm>
              <a:off x="834496" y="748764"/>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5805">
                <a:solidFill>
                  <a:schemeClr val="accent1"/>
                </a:solidFill>
              </a:endParaRPr>
            </a:p>
          </p:txBody>
        </p:sp>
        <p:sp>
          <p:nvSpPr>
            <p:cNvPr id="10" name="上下箭头 9"/>
            <p:cNvSpPr/>
            <p:nvPr>
              <p:custDataLst>
                <p:tags r:id="rId9"/>
              </p:custDataLst>
            </p:nvPr>
          </p:nvSpPr>
          <p:spPr>
            <a:xfrm>
              <a:off x="509564" y="748765"/>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5805">
                <a:solidFill>
                  <a:schemeClr val="accent1"/>
                </a:solidFill>
              </a:endParaRPr>
            </a:p>
          </p:txBody>
        </p:sp>
        <p:sp>
          <p:nvSpPr>
            <p:cNvPr id="11" name="上下箭头 10"/>
            <p:cNvSpPr/>
            <p:nvPr>
              <p:custDataLst>
                <p:tags r:id="rId10"/>
              </p:custDataLst>
            </p:nvPr>
          </p:nvSpPr>
          <p:spPr>
            <a:xfrm>
              <a:off x="1080074" y="528876"/>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5805">
                <a:solidFill>
                  <a:schemeClr val="accent1"/>
                </a:solidFill>
              </a:endParaRPr>
            </a:p>
          </p:txBody>
        </p:sp>
        <p:sp>
          <p:nvSpPr>
            <p:cNvPr id="12" name="上下箭头 11"/>
            <p:cNvSpPr/>
            <p:nvPr>
              <p:custDataLst>
                <p:tags r:id="rId11"/>
              </p:custDataLst>
            </p:nvPr>
          </p:nvSpPr>
          <p:spPr>
            <a:xfrm>
              <a:off x="629089" y="521566"/>
              <a:ext cx="60535" cy="109823"/>
            </a:xfrm>
            <a:prstGeom prst="up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5805">
                <a:solidFill>
                  <a:schemeClr val="accent1"/>
                </a:solidFill>
              </a:endParaRPr>
            </a:p>
          </p:txBody>
        </p:sp>
      </p:grpSp>
    </p:spTree>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2818373" y="1459148"/>
            <a:ext cx="3507254" cy="2558375"/>
          </a:xfrm>
          <a:prstGeom prst="rect">
            <a:avLst/>
          </a:prstGeom>
        </p:spPr>
      </p:pic>
      <p:sp>
        <p:nvSpPr>
          <p:cNvPr id="2" name="标题 1"/>
          <p:cNvSpPr>
            <a:spLocks noGrp="1"/>
          </p:cNvSpPr>
          <p:nvPr>
            <p:ph type="title"/>
          </p:nvPr>
        </p:nvSpPr>
        <p:spPr/>
        <p:txBody>
          <a:bodyPr/>
          <a:lstStyle/>
          <a:p>
            <a:r>
              <a:rPr kumimoji="1" lang="en-US" altLang="zh-CN" dirty="0">
                <a:latin typeface="微软雅黑" panose="020B0503020204020204" pitchFamily="34" charset="-122"/>
                <a:ea typeface="微软雅黑" panose="020B0503020204020204" pitchFamily="34" charset="-122"/>
              </a:rPr>
              <a:t>CD</a:t>
            </a:r>
            <a:r>
              <a:rPr kumimoji="1" lang="zh-CN" altLang="en-US" dirty="0"/>
              <a:t>倒逼持续测试</a:t>
            </a:r>
            <a:endParaRPr kumimoji="1" lang="zh-CN" altLang="en-US" dirty="0"/>
          </a:p>
        </p:txBody>
      </p:sp>
      <p:grpSp>
        <p:nvGrpSpPr>
          <p:cNvPr id="3" name="组合 2"/>
          <p:cNvGrpSpPr/>
          <p:nvPr/>
        </p:nvGrpSpPr>
        <p:grpSpPr>
          <a:xfrm>
            <a:off x="7939043" y="2086131"/>
            <a:ext cx="1136130" cy="1084344"/>
            <a:chOff x="2993041" y="356186"/>
            <a:chExt cx="469640" cy="448233"/>
          </a:xfrm>
        </p:grpSpPr>
        <p:sp>
          <p:nvSpPr>
            <p:cNvPr id="4" name="椭圆 3"/>
            <p:cNvSpPr/>
            <p:nvPr/>
          </p:nvSpPr>
          <p:spPr>
            <a:xfrm>
              <a:off x="2993041" y="356186"/>
              <a:ext cx="469640" cy="448233"/>
            </a:xfrm>
            <a:prstGeom prst="ellipse">
              <a:avLst/>
            </a:prstGeom>
            <a:solidFill>
              <a:schemeClr val="accent6">
                <a:lumMod val="5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微软雅黑" panose="020B0503020204020204" pitchFamily="34" charset="-122"/>
                <a:ea typeface="阿里巴巴普惠体" panose="00020600040101010101" charset="-122"/>
                <a:sym typeface="微软雅黑" panose="020B0503020204020204" pitchFamily="34" charset="-122"/>
              </a:endParaRPr>
            </a:p>
          </p:txBody>
        </p:sp>
        <p:sp>
          <p:nvSpPr>
            <p:cNvPr id="5" name="Shape 234"/>
            <p:cNvSpPr/>
            <p:nvPr/>
          </p:nvSpPr>
          <p:spPr>
            <a:xfrm>
              <a:off x="3045177" y="385800"/>
              <a:ext cx="365367" cy="407932"/>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2400" b="0" dirty="0">
                  <a:solidFill>
                    <a:schemeClr val="bg1"/>
                  </a:solidFill>
                  <a:ea typeface="阿里巴巴普惠体" panose="00020600040101010101" charset="-122"/>
                  <a:sym typeface="Alibaba-PuHuiTi-M"/>
                </a:rPr>
                <a:t>持续交付</a:t>
              </a:r>
              <a:endParaRPr sz="2400" b="0" dirty="0">
                <a:solidFill>
                  <a:schemeClr val="bg1"/>
                </a:solidFill>
                <a:ea typeface="阿里巴巴普惠体" panose="00020600040101010101" charset="-122"/>
                <a:sym typeface="Alibaba-PuHuiTi-M"/>
              </a:endParaRPr>
            </a:p>
          </p:txBody>
        </p:sp>
      </p:grpSp>
      <p:grpSp>
        <p:nvGrpSpPr>
          <p:cNvPr id="6" name="组合 5"/>
          <p:cNvGrpSpPr/>
          <p:nvPr/>
        </p:nvGrpSpPr>
        <p:grpSpPr>
          <a:xfrm>
            <a:off x="6090678" y="2115419"/>
            <a:ext cx="1120843" cy="1084344"/>
            <a:chOff x="2975783" y="351469"/>
            <a:chExt cx="463321" cy="448233"/>
          </a:xfrm>
        </p:grpSpPr>
        <p:sp>
          <p:nvSpPr>
            <p:cNvPr id="7" name="椭圆 6"/>
            <p:cNvSpPr/>
            <p:nvPr/>
          </p:nvSpPr>
          <p:spPr>
            <a:xfrm>
              <a:off x="2975783" y="351469"/>
              <a:ext cx="463321" cy="448233"/>
            </a:xfrm>
            <a:prstGeom prst="ellipse">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微软雅黑" panose="020B0503020204020204" pitchFamily="34" charset="-122"/>
                <a:ea typeface="阿里巴巴普惠体" panose="00020600040101010101" charset="-122"/>
                <a:sym typeface="微软雅黑" panose="020B0503020204020204" pitchFamily="34" charset="-122"/>
              </a:endParaRPr>
            </a:p>
          </p:txBody>
        </p:sp>
        <p:sp>
          <p:nvSpPr>
            <p:cNvPr id="8" name="Shape 234"/>
            <p:cNvSpPr/>
            <p:nvPr/>
          </p:nvSpPr>
          <p:spPr>
            <a:xfrm>
              <a:off x="3031532" y="371619"/>
              <a:ext cx="363515" cy="407932"/>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2400" b="0" dirty="0">
                  <a:solidFill>
                    <a:schemeClr val="bg1"/>
                  </a:solidFill>
                  <a:ea typeface="阿里巴巴普惠体" panose="00020600040101010101" charset="-122"/>
                  <a:sym typeface="Alibaba-PuHuiTi-M"/>
                </a:rPr>
                <a:t>持续部署</a:t>
              </a:r>
              <a:endParaRPr sz="2400" b="0" dirty="0">
                <a:solidFill>
                  <a:schemeClr val="bg1"/>
                </a:solidFill>
                <a:ea typeface="阿里巴巴普惠体" panose="00020600040101010101" charset="-122"/>
                <a:sym typeface="Alibaba-PuHuiTi-M"/>
              </a:endParaRPr>
            </a:p>
          </p:txBody>
        </p:sp>
      </p:grpSp>
      <p:grpSp>
        <p:nvGrpSpPr>
          <p:cNvPr id="9" name="组合 8"/>
          <p:cNvGrpSpPr/>
          <p:nvPr/>
        </p:nvGrpSpPr>
        <p:grpSpPr>
          <a:xfrm>
            <a:off x="4091504" y="2091255"/>
            <a:ext cx="1137901" cy="1120163"/>
            <a:chOff x="2945100" y="346751"/>
            <a:chExt cx="470372" cy="463040"/>
          </a:xfrm>
        </p:grpSpPr>
        <p:sp>
          <p:nvSpPr>
            <p:cNvPr id="10" name="椭圆 9"/>
            <p:cNvSpPr/>
            <p:nvPr/>
          </p:nvSpPr>
          <p:spPr>
            <a:xfrm>
              <a:off x="2945100" y="346751"/>
              <a:ext cx="470372" cy="463040"/>
            </a:xfrm>
            <a:prstGeom prst="ellipse">
              <a:avLst/>
            </a:prstGeom>
            <a:solidFill>
              <a:srgbClr val="C0000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微软雅黑" panose="020B0503020204020204" pitchFamily="34" charset="-122"/>
                <a:ea typeface="阿里巴巴普惠体" panose="00020600040101010101" charset="-122"/>
                <a:sym typeface="微软雅黑" panose="020B0503020204020204" pitchFamily="34" charset="-122"/>
              </a:endParaRPr>
            </a:p>
          </p:txBody>
        </p:sp>
        <p:sp>
          <p:nvSpPr>
            <p:cNvPr id="11" name="Shape 234"/>
            <p:cNvSpPr/>
            <p:nvPr/>
          </p:nvSpPr>
          <p:spPr>
            <a:xfrm>
              <a:off x="3003980" y="376366"/>
              <a:ext cx="367433" cy="407932"/>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2400" b="0" dirty="0">
                  <a:solidFill>
                    <a:schemeClr val="bg1"/>
                  </a:solidFill>
                  <a:ea typeface="阿里巴巴普惠体" panose="00020600040101010101" charset="-122"/>
                  <a:sym typeface="Alibaba-PuHuiTi-M"/>
                </a:rPr>
                <a:t>持续测试</a:t>
              </a:r>
              <a:endParaRPr sz="2400" b="0" dirty="0">
                <a:solidFill>
                  <a:schemeClr val="bg1"/>
                </a:solidFill>
                <a:ea typeface="阿里巴巴普惠体" panose="00020600040101010101" charset="-122"/>
                <a:sym typeface="Alibaba-PuHuiTi-M"/>
              </a:endParaRPr>
            </a:p>
          </p:txBody>
        </p:sp>
      </p:grpSp>
      <p:grpSp>
        <p:nvGrpSpPr>
          <p:cNvPr id="12" name="组合 11"/>
          <p:cNvGrpSpPr/>
          <p:nvPr/>
        </p:nvGrpSpPr>
        <p:grpSpPr>
          <a:xfrm>
            <a:off x="1963794" y="2163418"/>
            <a:ext cx="1128047" cy="1112879"/>
            <a:chOff x="2872696" y="339673"/>
            <a:chExt cx="466299" cy="460029"/>
          </a:xfrm>
        </p:grpSpPr>
        <p:sp>
          <p:nvSpPr>
            <p:cNvPr id="13" name="椭圆 12"/>
            <p:cNvSpPr/>
            <p:nvPr/>
          </p:nvSpPr>
          <p:spPr>
            <a:xfrm>
              <a:off x="2872696" y="339673"/>
              <a:ext cx="466299" cy="460029"/>
            </a:xfrm>
            <a:prstGeom prst="ellipse">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微软雅黑" panose="020B0503020204020204" pitchFamily="34" charset="-122"/>
                <a:ea typeface="阿里巴巴普惠体" panose="00020600040101010101" charset="-122"/>
                <a:sym typeface="微软雅黑" panose="020B0503020204020204" pitchFamily="34" charset="-122"/>
              </a:endParaRPr>
            </a:p>
          </p:txBody>
        </p:sp>
        <p:sp>
          <p:nvSpPr>
            <p:cNvPr id="14" name="Shape 234"/>
            <p:cNvSpPr/>
            <p:nvPr/>
          </p:nvSpPr>
          <p:spPr>
            <a:xfrm>
              <a:off x="2906801" y="369287"/>
              <a:ext cx="398088" cy="407932"/>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2400" b="0" dirty="0">
                  <a:solidFill>
                    <a:schemeClr val="bg1"/>
                  </a:solidFill>
                  <a:ea typeface="阿里巴巴普惠体" panose="00020600040101010101" charset="-122"/>
                  <a:sym typeface="Alibaba-PuHuiTi-M"/>
                </a:rPr>
                <a:t>持续集成</a:t>
              </a:r>
              <a:endParaRPr sz="2400" b="0" dirty="0">
                <a:solidFill>
                  <a:schemeClr val="bg1"/>
                </a:solidFill>
                <a:ea typeface="阿里巴巴普惠体" panose="00020600040101010101" charset="-122"/>
                <a:sym typeface="Alibaba-PuHuiTi-M"/>
              </a:endParaRPr>
            </a:p>
          </p:txBody>
        </p:sp>
      </p:grpSp>
      <p:grpSp>
        <p:nvGrpSpPr>
          <p:cNvPr id="15" name="组合 14"/>
          <p:cNvGrpSpPr/>
          <p:nvPr/>
        </p:nvGrpSpPr>
        <p:grpSpPr>
          <a:xfrm>
            <a:off x="96331" y="2162898"/>
            <a:ext cx="1136564" cy="1110199"/>
            <a:chOff x="2830256" y="340781"/>
            <a:chExt cx="469819" cy="458921"/>
          </a:xfrm>
        </p:grpSpPr>
        <p:sp>
          <p:nvSpPr>
            <p:cNvPr id="16" name="椭圆 15"/>
            <p:cNvSpPr/>
            <p:nvPr/>
          </p:nvSpPr>
          <p:spPr>
            <a:xfrm>
              <a:off x="2830256" y="340781"/>
              <a:ext cx="469819" cy="458921"/>
            </a:xfrm>
            <a:prstGeom prst="ellipse">
              <a:avLst/>
            </a:prstGeom>
            <a:solidFill>
              <a:srgbClr val="0070C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solidFill>
                <a:latin typeface="微软雅黑" panose="020B0503020204020204" pitchFamily="34" charset="-122"/>
                <a:ea typeface="阿里巴巴普惠体" panose="00020600040101010101" charset="-122"/>
                <a:sym typeface="微软雅黑" panose="020B0503020204020204" pitchFamily="34" charset="-122"/>
              </a:endParaRPr>
            </a:p>
          </p:txBody>
        </p:sp>
        <p:sp>
          <p:nvSpPr>
            <p:cNvPr id="17" name="Shape 234"/>
            <p:cNvSpPr/>
            <p:nvPr/>
          </p:nvSpPr>
          <p:spPr>
            <a:xfrm>
              <a:off x="2869479" y="351468"/>
              <a:ext cx="417620" cy="407932"/>
            </a:xfrm>
            <a:prstGeom prst="rect">
              <a:avLst/>
            </a:prstGeom>
            <a:ln w="12700">
              <a:miter lim="400000"/>
            </a:ln>
          </p:spPr>
          <p:txBody>
            <a:bodyPr wrap="square" lIns="122893" tIns="122893" rIns="122893" bIns="122893" anchor="ctr">
              <a:spAutoFit/>
            </a:bodyPr>
            <a:lstStyle>
              <a:lvl1pPr>
                <a:defRPr sz="68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2400" b="0" dirty="0">
                  <a:solidFill>
                    <a:schemeClr val="bg1"/>
                  </a:solidFill>
                  <a:ea typeface="阿里巴巴普惠体" panose="00020600040101010101" charset="-122"/>
                  <a:sym typeface="Alibaba-PuHuiTi-M"/>
                </a:rPr>
                <a:t>持续构建</a:t>
              </a:r>
              <a:endParaRPr sz="2400" b="0" dirty="0">
                <a:solidFill>
                  <a:schemeClr val="bg1"/>
                </a:solidFill>
                <a:ea typeface="阿里巴巴普惠体" panose="00020600040101010101" charset="-122"/>
                <a:sym typeface="Alibaba-PuHuiTi-M"/>
              </a:endParaRPr>
            </a:p>
          </p:txBody>
        </p:sp>
      </p:grpSp>
      <p:sp>
        <p:nvSpPr>
          <p:cNvPr id="18" name="左箭头 17"/>
          <p:cNvSpPr/>
          <p:nvPr/>
        </p:nvSpPr>
        <p:spPr>
          <a:xfrm>
            <a:off x="7220377" y="2445833"/>
            <a:ext cx="682607" cy="428735"/>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左箭头 18"/>
          <p:cNvSpPr/>
          <p:nvPr/>
        </p:nvSpPr>
        <p:spPr>
          <a:xfrm>
            <a:off x="5184443" y="2445833"/>
            <a:ext cx="888876" cy="428735"/>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左箭头 19"/>
          <p:cNvSpPr/>
          <p:nvPr/>
        </p:nvSpPr>
        <p:spPr>
          <a:xfrm>
            <a:off x="3070553" y="2456572"/>
            <a:ext cx="1012648" cy="505109"/>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左箭头 20"/>
          <p:cNvSpPr/>
          <p:nvPr/>
        </p:nvSpPr>
        <p:spPr>
          <a:xfrm>
            <a:off x="1240151" y="2515666"/>
            <a:ext cx="716387" cy="445338"/>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pic>
        <p:nvPicPr>
          <p:cNvPr id="2050"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826" y="992119"/>
            <a:ext cx="8404698" cy="34581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本章小</a:t>
            </a:r>
            <a:r>
              <a:rPr lang="zh-CN" altLang="en-US" sz="2400" dirty="0">
                <a:sym typeface="+mn-ea"/>
              </a:rPr>
              <a:t>结</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代码</a:t>
            </a:r>
            <a:r>
              <a:rPr lang="zh-CN" altLang="en-US" sz="2000" dirty="0">
                <a:latin typeface="微软雅黑" panose="020B0503020204020204" pitchFamily="34" charset="-122"/>
                <a:ea typeface="微软雅黑" panose="020B0503020204020204" pitchFamily="34" charset="-122"/>
                <a:sym typeface="+mn-ea"/>
              </a:rPr>
              <a:t>评审</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单元测试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集成测试</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p:nvPr>
            <p:ph type="title"/>
          </p:nvPr>
        </p:nvSpPr>
        <p:spPr/>
        <p:txBody>
          <a:bodyPr/>
          <a:p>
            <a:r>
              <a:rPr lang="en-US" altLang="zh-CN"/>
              <a:t>Q&amp;A</a:t>
            </a:r>
            <a:endParaRPr lang="en-US" altLang="zh-CN"/>
          </a:p>
        </p:txBody>
      </p:sp>
      <p:sp>
        <p:nvSpPr>
          <p:cNvPr id="3" name="文本占位符 2"/>
          <p:cNvSpPr/>
          <p:nvPr>
            <p:ph type="body" sz="quarter" idx="14"/>
          </p:nvPr>
        </p:nvSpPr>
        <p:spPr/>
        <p:txBody>
          <a:bodyPr/>
          <a:p>
            <a:endParaRPr lang="zh-CN" altLang="en-US"/>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代码</a:t>
            </a:r>
            <a:r>
              <a:rPr lang="zh-CN" altLang="en-US" sz="2400" dirty="0">
                <a:sym typeface="+mn-ea"/>
              </a:rPr>
              <a:t>走查</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一种相对较为正式的代码评审</a:t>
            </a:r>
            <a:r>
              <a:rPr lang="zh-CN" altLang="en-US" sz="2000" dirty="0">
                <a:latin typeface="微软雅黑" panose="020B0503020204020204" pitchFamily="34" charset="-122"/>
                <a:ea typeface="微软雅黑" panose="020B0503020204020204" pitchFamily="34" charset="-122"/>
                <a:sym typeface="+mn-ea"/>
              </a:rPr>
              <a:t>过程</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采用讲解、讨论和模拟运行的方式进行的查找错误的活动</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 设计者或</a:t>
            </a:r>
            <a:r>
              <a:rPr lang="zh-CN" altLang="en-US" sz="2000" dirty="0">
                <a:latin typeface="微软雅黑" panose="020B0503020204020204" pitchFamily="34" charset="-122"/>
                <a:ea typeface="微软雅黑" panose="020B0503020204020204" pitchFamily="34" charset="-122"/>
                <a:sym typeface="+mn-ea"/>
              </a:rPr>
              <a:t>程序员引导小组成员在走查前通读设计和编码。</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 限时，避免跑题</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 发现问题适当记录，避免现场修改</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 检查要点是代码是否符合标准和规范，是否有逻辑错误</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会议审查</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466788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由程序编写小组逐句阐明程序的</a:t>
            </a:r>
            <a:r>
              <a:rPr lang="zh-CN" altLang="en-US" sz="2000" dirty="0">
                <a:latin typeface="微软雅黑" panose="020B0503020204020204" pitchFamily="34" charset="-122"/>
                <a:ea typeface="微软雅黑" panose="020B0503020204020204" pitchFamily="34" charset="-122"/>
                <a:sym typeface="+mn-ea"/>
              </a:rPr>
              <a:t>逻辑</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按缺陷检查表逐项检查</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记录已确定缺陷，形成</a:t>
            </a:r>
            <a:r>
              <a:rPr lang="zh-CN" altLang="en-US" sz="2000" dirty="0">
                <a:latin typeface="微软雅黑" panose="020B0503020204020204" pitchFamily="34" charset="-122"/>
                <a:ea typeface="微软雅黑" panose="020B0503020204020204" pitchFamily="34" charset="-122"/>
                <a:sym typeface="+mn-ea"/>
              </a:rPr>
              <a:t>评审报告</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根据错误记录决定是否重新进行</a:t>
            </a:r>
            <a:r>
              <a:rPr lang="zh-CN" altLang="en-US" sz="2000" dirty="0">
                <a:latin typeface="微软雅黑" panose="020B0503020204020204" pitchFamily="34" charset="-122"/>
                <a:ea typeface="微软雅黑" panose="020B0503020204020204" pitchFamily="34" charset="-122"/>
                <a:sym typeface="+mn-ea"/>
              </a:rPr>
              <a:t>评审</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缺陷检查表分类并列举典型缺陷，因项目不同而</a:t>
            </a:r>
            <a:r>
              <a:rPr lang="zh-CN" altLang="en-US" sz="2000" dirty="0">
                <a:latin typeface="微软雅黑" panose="020B0503020204020204" pitchFamily="34" charset="-122"/>
                <a:ea typeface="微软雅黑" panose="020B0503020204020204" pitchFamily="34" charset="-122"/>
                <a:sym typeface="+mn-ea"/>
              </a:rPr>
              <a:t>不同</a:t>
            </a:r>
            <a:endParaRPr lang="zh-CN" altLang="en-US" sz="2000" dirty="0">
              <a:latin typeface="微软雅黑" panose="020B0503020204020204" pitchFamily="34" charset="-122"/>
              <a:ea typeface="微软雅黑" panose="020B0503020204020204" pitchFamily="34" charset="-122"/>
              <a:sym typeface="+mn-ea"/>
            </a:endParaRPr>
          </a:p>
        </p:txBody>
      </p:sp>
      <p:pic>
        <p:nvPicPr>
          <p:cNvPr id="5" name="Picture 10" descr="http://smartbear.com/images/products/codecollaborator/ccollab-lifecycle.gif"/>
          <p:cNvPicPr>
            <a:picLocks noChangeAspect="1" noChangeArrowheads="1"/>
          </p:cNvPicPr>
          <p:nvPr>
            <p:custDataLst>
              <p:tags r:id="rId1"/>
            </p:custDataLst>
          </p:nvPr>
        </p:nvPicPr>
        <p:blipFill>
          <a:blip r:embed="rId2" cstate="print"/>
          <a:srcRect/>
          <a:stretch>
            <a:fillRect/>
          </a:stretch>
        </p:blipFill>
        <p:spPr bwMode="auto">
          <a:xfrm>
            <a:off x="5217160" y="2723515"/>
            <a:ext cx="4149090" cy="2419985"/>
          </a:xfrm>
          <a:prstGeom prst="rect">
            <a:avLst/>
          </a:prstGeom>
          <a:noFill/>
        </p:spPr>
      </p:pic>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走查和和会议审查</a:t>
            </a:r>
            <a:r>
              <a:rPr lang="zh-CN" altLang="en-US" sz="2400" dirty="0">
                <a:sym typeface="+mn-ea"/>
              </a:rPr>
              <a:t>对比</a:t>
            </a:r>
            <a:endParaRPr lang="zh-CN" altLang="en-US" sz="2400" dirty="0">
              <a:sym typeface="+mn-ea"/>
            </a:endParaRPr>
          </a:p>
        </p:txBody>
      </p:sp>
      <p:graphicFrame>
        <p:nvGraphicFramePr>
          <p:cNvPr id="4" name="表格 3"/>
          <p:cNvGraphicFramePr/>
          <p:nvPr>
            <p:custDataLst>
              <p:tags r:id="rId1"/>
            </p:custDataLst>
          </p:nvPr>
        </p:nvGraphicFramePr>
        <p:xfrm>
          <a:off x="1371600" y="1061720"/>
          <a:ext cx="7284085" cy="3361690"/>
        </p:xfrm>
        <a:graphic>
          <a:graphicData uri="http://schemas.openxmlformats.org/drawingml/2006/table">
            <a:tbl>
              <a:tblPr firstRow="1" bandRow="1">
                <a:tableStyleId>{5C22544A-7EE6-4342-B048-85BDC9FD1C3A}</a:tableStyleId>
              </a:tblPr>
              <a:tblGrid>
                <a:gridCol w="1285875"/>
                <a:gridCol w="2303780"/>
                <a:gridCol w="3694430"/>
              </a:tblGrid>
              <a:tr h="379730">
                <a:tc>
                  <a:txBody>
                    <a:bodyPr/>
                    <a:p>
                      <a:pPr>
                        <a:buNone/>
                      </a:pPr>
                      <a:r>
                        <a:rPr lang="zh-CN" altLang="en-US"/>
                        <a:t>对比</a:t>
                      </a:r>
                      <a:r>
                        <a:rPr lang="zh-CN" altLang="en-US"/>
                        <a:t>内容</a:t>
                      </a:r>
                      <a:endParaRPr lang="zh-CN" altLang="en-US"/>
                    </a:p>
                  </a:txBody>
                  <a:tcPr/>
                </a:tc>
                <a:tc>
                  <a:txBody>
                    <a:bodyPr/>
                    <a:p>
                      <a:pPr>
                        <a:buNone/>
                      </a:pPr>
                      <a:r>
                        <a:rPr lang="zh-CN" altLang="en-US"/>
                        <a:t>走查</a:t>
                      </a:r>
                      <a:endParaRPr lang="zh-CN" altLang="en-US"/>
                    </a:p>
                  </a:txBody>
                  <a:tcPr/>
                </a:tc>
                <a:tc>
                  <a:txBody>
                    <a:bodyPr/>
                    <a:p>
                      <a:pPr>
                        <a:buNone/>
                      </a:pPr>
                      <a:r>
                        <a:rPr lang="zh-CN" altLang="en-US"/>
                        <a:t>会议</a:t>
                      </a:r>
                      <a:r>
                        <a:rPr lang="zh-CN" altLang="en-US"/>
                        <a:t>审查</a:t>
                      </a:r>
                      <a:endParaRPr lang="zh-CN" altLang="en-US"/>
                    </a:p>
                  </a:txBody>
                  <a:tcPr/>
                </a:tc>
              </a:tr>
              <a:tr h="705485">
                <a:tc>
                  <a:txBody>
                    <a:bodyPr/>
                    <a:p>
                      <a:pPr>
                        <a:buNone/>
                      </a:pPr>
                      <a:r>
                        <a:rPr lang="zh-CN" altLang="en-US"/>
                        <a:t>准备</a:t>
                      </a:r>
                      <a:endParaRPr lang="zh-CN" altLang="en-US"/>
                    </a:p>
                  </a:txBody>
                  <a:tcPr/>
                </a:tc>
                <a:tc>
                  <a:txBody>
                    <a:bodyPr/>
                    <a:p>
                      <a:pPr>
                        <a:buNone/>
                      </a:pPr>
                      <a:r>
                        <a:rPr lang="zh-CN" altLang="en-US"/>
                        <a:t>通读设计和</a:t>
                      </a:r>
                      <a:r>
                        <a:rPr lang="zh-CN" altLang="en-US"/>
                        <a:t>材料</a:t>
                      </a:r>
                      <a:endParaRPr lang="zh-CN" altLang="en-US"/>
                    </a:p>
                  </a:txBody>
                  <a:tcPr/>
                </a:tc>
                <a:tc>
                  <a:txBody>
                    <a:bodyPr/>
                    <a:p>
                      <a:pPr>
                        <a:buNone/>
                      </a:pPr>
                      <a:r>
                        <a:rPr lang="zh-CN" altLang="en-US"/>
                        <a:t>应准备好需求描述文档、程序设计文档、程序源代码清单、代码编码标准和代码缺陷</a:t>
                      </a:r>
                      <a:r>
                        <a:rPr lang="zh-CN" altLang="en-US"/>
                        <a:t>检查表</a:t>
                      </a:r>
                      <a:endParaRPr lang="zh-CN" altLang="en-US"/>
                    </a:p>
                  </a:txBody>
                  <a:tcPr/>
                </a:tc>
              </a:tr>
              <a:tr h="379095">
                <a:tc>
                  <a:txBody>
                    <a:bodyPr/>
                    <a:p>
                      <a:pPr>
                        <a:buNone/>
                      </a:pPr>
                      <a:r>
                        <a:rPr lang="zh-CN" altLang="en-US"/>
                        <a:t>形式</a:t>
                      </a:r>
                      <a:endParaRPr lang="zh-CN" altLang="en-US"/>
                    </a:p>
                  </a:txBody>
                  <a:tcPr/>
                </a:tc>
                <a:tc>
                  <a:txBody>
                    <a:bodyPr/>
                    <a:p>
                      <a:pPr>
                        <a:buNone/>
                      </a:pPr>
                      <a:r>
                        <a:rPr lang="zh-CN" altLang="en-US"/>
                        <a:t>非正式会议</a:t>
                      </a:r>
                      <a:endParaRPr lang="zh-CN" altLang="en-US"/>
                    </a:p>
                  </a:txBody>
                  <a:tcPr/>
                </a:tc>
                <a:tc>
                  <a:txBody>
                    <a:bodyPr/>
                    <a:p>
                      <a:pPr>
                        <a:buNone/>
                      </a:pPr>
                      <a:r>
                        <a:rPr lang="zh-CN" altLang="en-US"/>
                        <a:t>正式会议</a:t>
                      </a:r>
                      <a:endParaRPr lang="zh-CN" altLang="en-US"/>
                    </a:p>
                  </a:txBody>
                  <a:tcPr/>
                </a:tc>
              </a:tr>
              <a:tr h="379730">
                <a:tc>
                  <a:txBody>
                    <a:bodyPr/>
                    <a:p>
                      <a:pPr>
                        <a:buNone/>
                      </a:pPr>
                      <a:r>
                        <a:rPr lang="zh-CN" altLang="en-US"/>
                        <a:t>参加人员</a:t>
                      </a:r>
                      <a:endParaRPr lang="zh-CN" altLang="en-US"/>
                    </a:p>
                  </a:txBody>
                  <a:tcPr/>
                </a:tc>
                <a:tc>
                  <a:txBody>
                    <a:bodyPr/>
                    <a:p>
                      <a:pPr>
                        <a:buNone/>
                      </a:pPr>
                      <a:r>
                        <a:rPr lang="zh-CN" altLang="en-US"/>
                        <a:t>开发人员</a:t>
                      </a:r>
                      <a:r>
                        <a:rPr lang="zh-CN" altLang="en-US"/>
                        <a:t>为主</a:t>
                      </a:r>
                      <a:endParaRPr lang="zh-CN" altLang="en-US"/>
                    </a:p>
                  </a:txBody>
                  <a:tcPr/>
                </a:tc>
                <a:tc>
                  <a:txBody>
                    <a:bodyPr/>
                    <a:p>
                      <a:pPr>
                        <a:buNone/>
                      </a:pPr>
                      <a:r>
                        <a:rPr lang="zh-CN" altLang="en-US"/>
                        <a:t>项目组成人员包括测试</a:t>
                      </a:r>
                      <a:r>
                        <a:rPr lang="zh-CN" altLang="en-US"/>
                        <a:t>人员</a:t>
                      </a:r>
                      <a:endParaRPr lang="zh-CN" altLang="en-US"/>
                    </a:p>
                  </a:txBody>
                  <a:tcPr/>
                </a:tc>
              </a:tr>
              <a:tr h="379095">
                <a:tc>
                  <a:txBody>
                    <a:bodyPr/>
                    <a:p>
                      <a:pPr>
                        <a:buNone/>
                      </a:pPr>
                      <a:r>
                        <a:rPr lang="zh-CN" altLang="en-US"/>
                        <a:t>主要技术方法</a:t>
                      </a:r>
                      <a:endParaRPr lang="zh-CN" altLang="en-US"/>
                    </a:p>
                  </a:txBody>
                  <a:tcPr/>
                </a:tc>
                <a:tc>
                  <a:txBody>
                    <a:bodyPr/>
                    <a:p>
                      <a:pPr>
                        <a:buNone/>
                      </a:pPr>
                      <a:r>
                        <a:rPr lang="zh-CN" altLang="en-US"/>
                        <a:t>无</a:t>
                      </a:r>
                      <a:endParaRPr lang="zh-CN" altLang="en-US"/>
                    </a:p>
                  </a:txBody>
                  <a:tcPr/>
                </a:tc>
                <a:tc>
                  <a:txBody>
                    <a:bodyPr/>
                    <a:p>
                      <a:pPr>
                        <a:buNone/>
                      </a:pPr>
                      <a:r>
                        <a:rPr lang="zh-CN" altLang="en-US"/>
                        <a:t>缺陷</a:t>
                      </a:r>
                      <a:r>
                        <a:rPr lang="zh-CN" altLang="en-US"/>
                        <a:t>检查表</a:t>
                      </a:r>
                      <a:endParaRPr lang="zh-CN" altLang="en-US"/>
                    </a:p>
                  </a:txBody>
                  <a:tcPr/>
                </a:tc>
              </a:tr>
              <a:tr h="379730">
                <a:tc>
                  <a:txBody>
                    <a:bodyPr/>
                    <a:p>
                      <a:pPr>
                        <a:buNone/>
                      </a:pPr>
                      <a:r>
                        <a:rPr lang="zh-CN" altLang="en-US"/>
                        <a:t>注意事项</a:t>
                      </a:r>
                      <a:endParaRPr lang="zh-CN" altLang="en-US"/>
                    </a:p>
                  </a:txBody>
                  <a:tcPr/>
                </a:tc>
                <a:tc>
                  <a:txBody>
                    <a:bodyPr/>
                    <a:p>
                      <a:pPr>
                        <a:buNone/>
                      </a:pPr>
                      <a:r>
                        <a:rPr lang="zh-CN" altLang="en-US"/>
                        <a:t>限时，不要现场</a:t>
                      </a:r>
                      <a:r>
                        <a:rPr lang="zh-CN" altLang="en-US"/>
                        <a:t>修改代码</a:t>
                      </a:r>
                      <a:endParaRPr lang="zh-CN" altLang="en-US"/>
                    </a:p>
                  </a:txBody>
                  <a:tcPr/>
                </a:tc>
                <a:tc>
                  <a:txBody>
                    <a:bodyPr/>
                    <a:p>
                      <a:pPr>
                        <a:buNone/>
                      </a:pPr>
                      <a:r>
                        <a:rPr lang="zh-CN" altLang="en-US"/>
                        <a:t>限时，不要现场修改</a:t>
                      </a:r>
                      <a:r>
                        <a:rPr lang="zh-CN" altLang="en-US"/>
                        <a:t>代码</a:t>
                      </a:r>
                      <a:endParaRPr lang="zh-CN" altLang="en-US"/>
                    </a:p>
                  </a:txBody>
                  <a:tcPr/>
                </a:tc>
              </a:tr>
              <a:tr h="379095">
                <a:tc>
                  <a:txBody>
                    <a:bodyPr/>
                    <a:p>
                      <a:pPr>
                        <a:buNone/>
                      </a:pPr>
                      <a:r>
                        <a:rPr lang="zh-CN" altLang="en-US"/>
                        <a:t>生成</a:t>
                      </a:r>
                      <a:r>
                        <a:rPr lang="zh-CN" altLang="en-US"/>
                        <a:t>文档</a:t>
                      </a:r>
                      <a:endParaRPr lang="zh-CN" altLang="en-US"/>
                    </a:p>
                  </a:txBody>
                  <a:tcPr/>
                </a:tc>
                <a:tc>
                  <a:txBody>
                    <a:bodyPr/>
                    <a:p>
                      <a:pPr>
                        <a:buNone/>
                      </a:pPr>
                      <a:r>
                        <a:rPr lang="zh-CN" altLang="en-US"/>
                        <a:t>会议记录</a:t>
                      </a:r>
                      <a:endParaRPr lang="zh-CN" altLang="en-US"/>
                    </a:p>
                  </a:txBody>
                  <a:tcPr/>
                </a:tc>
                <a:tc>
                  <a:txBody>
                    <a:bodyPr/>
                    <a:p>
                      <a:pPr>
                        <a:buNone/>
                      </a:pPr>
                      <a:r>
                        <a:rPr lang="zh-CN" altLang="en-US"/>
                        <a:t>静态分析错误</a:t>
                      </a:r>
                      <a:r>
                        <a:rPr lang="zh-CN" altLang="en-US"/>
                        <a:t>报告</a:t>
                      </a:r>
                      <a:endParaRPr lang="zh-CN" altLang="en-US"/>
                    </a:p>
                  </a:txBody>
                  <a:tcPr/>
                </a:tc>
              </a:tr>
              <a:tr h="379730">
                <a:tc>
                  <a:txBody>
                    <a:bodyPr/>
                    <a:p>
                      <a:pPr>
                        <a:buNone/>
                      </a:pPr>
                      <a:r>
                        <a:rPr lang="zh-CN" altLang="en-US"/>
                        <a:t>目标</a:t>
                      </a:r>
                      <a:endParaRPr lang="zh-CN" altLang="en-US"/>
                    </a:p>
                  </a:txBody>
                  <a:tcPr/>
                </a:tc>
                <a:tc>
                  <a:txBody>
                    <a:bodyPr/>
                    <a:p>
                      <a:pPr>
                        <a:buNone/>
                      </a:pPr>
                      <a:r>
                        <a:rPr lang="zh-CN" altLang="en-US"/>
                        <a:t>代码标准规范，无逻辑</a:t>
                      </a:r>
                      <a:r>
                        <a:rPr lang="zh-CN" altLang="en-US"/>
                        <a:t>错误</a:t>
                      </a:r>
                      <a:endParaRPr lang="zh-CN" altLang="en-US"/>
                    </a:p>
                  </a:txBody>
                  <a:tcPr/>
                </a:tc>
                <a:tc>
                  <a:txBody>
                    <a:bodyPr/>
                    <a:p>
                      <a:pPr>
                        <a:buNone/>
                      </a:pPr>
                      <a:r>
                        <a:rPr lang="zh-CN" altLang="en-US" sz="1350">
                          <a:sym typeface="+mn-ea"/>
                        </a:rPr>
                        <a:t>代码标准规范，无逻辑错误</a:t>
                      </a:r>
                      <a:endParaRPr lang="zh-CN" altLang="en-US"/>
                    </a:p>
                  </a:txBody>
                  <a:tcPr/>
                </a:tc>
              </a:tr>
            </a:tbl>
          </a:graphicData>
        </a:graphic>
      </p:graphicFrame>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5.2</a:t>
            </a:r>
            <a:r>
              <a:rPr lang="zh-CN" altLang="en-US" sz="4800" b="1" dirty="0">
                <a:solidFill>
                  <a:schemeClr val="accent2">
                    <a:lumMod val="75000"/>
                  </a:schemeClr>
                </a:solidFill>
              </a:rPr>
              <a:t> 代码评审案例</a:t>
            </a:r>
            <a:r>
              <a:rPr lang="zh-CN" altLang="en-US" sz="4800" b="1" dirty="0">
                <a:solidFill>
                  <a:schemeClr val="accent2">
                    <a:lumMod val="75000"/>
                  </a:schemeClr>
                </a:solidFill>
              </a:rPr>
              <a:t>分析</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空指针保护</a:t>
            </a:r>
            <a:r>
              <a:rPr lang="zh-CN" altLang="en-US" sz="2400" dirty="0">
                <a:sym typeface="+mn-ea"/>
              </a:rPr>
              <a:t>错误</a:t>
            </a:r>
            <a:endParaRPr lang="zh-CN" altLang="en-US" sz="2400" dirty="0">
              <a:sym typeface="+mn-ea"/>
            </a:endParaRPr>
          </a:p>
        </p:txBody>
      </p:sp>
      <p:sp>
        <p:nvSpPr>
          <p:cNvPr id="4" name="根据分享大纲以及讲义开头列写的学习要点，依次开始深入讲解。"/>
          <p:cNvSpPr txBox="1"/>
          <p:nvPr>
            <p:custDataLst>
              <p:tags r:id="rId1"/>
            </p:custDataLst>
          </p:nvPr>
        </p:nvSpPr>
        <p:spPr>
          <a:xfrm>
            <a:off x="575310" y="1030605"/>
            <a:ext cx="7943215" cy="516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将</a:t>
            </a:r>
            <a:r>
              <a:rPr lang="en-US" altLang="zh-CN" sz="1800" dirty="0">
                <a:latin typeface="微软雅黑" panose="020B0503020204020204" pitchFamily="34" charset="-122"/>
                <a:ea typeface="微软雅黑" panose="020B0503020204020204" pitchFamily="34" charset="-122"/>
                <a:sym typeface="+mn-ea"/>
              </a:rPr>
              <a:t>31</a:t>
            </a:r>
            <a:r>
              <a:rPr lang="zh-CN" altLang="en-US" sz="1800" dirty="0">
                <a:latin typeface="微软雅黑" panose="020B0503020204020204" pitchFamily="34" charset="-122"/>
                <a:ea typeface="微软雅黑" panose="020B0503020204020204" pitchFamily="34" charset="-122"/>
                <a:sym typeface="+mn-ea"/>
              </a:rPr>
              <a:t>行改为</a:t>
            </a:r>
            <a:r>
              <a:rPr lang="en-US" altLang="zh-CN" sz="1800" dirty="0">
                <a:latin typeface="微软雅黑" panose="020B0503020204020204" pitchFamily="34" charset="-122"/>
                <a:ea typeface="微软雅黑" panose="020B0503020204020204" pitchFamily="34" charset="-122"/>
                <a:sym typeface="+mn-ea"/>
              </a:rPr>
              <a:t>if(“schadmin”.equals(userName))</a:t>
            </a:r>
            <a:r>
              <a:rPr lang="zh-CN" altLang="en-US" sz="1800" dirty="0">
                <a:latin typeface="微软雅黑" panose="020B0503020204020204" pitchFamily="34" charset="-122"/>
                <a:ea typeface="微软雅黑" panose="020B0503020204020204" pitchFamily="34" charset="-122"/>
                <a:sym typeface="+mn-ea"/>
              </a:rPr>
              <a:t>以修正错误</a:t>
            </a:r>
            <a:endParaRPr lang="zh-CN" altLang="en-US" sz="1800" dirty="0">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custDataLst>
              <p:tags r:id="rId2"/>
            </p:custDataLst>
          </p:nvPr>
        </p:nvPicPr>
        <p:blipFill>
          <a:blip r:embed="rId3"/>
          <a:stretch>
            <a:fillRect/>
          </a:stretch>
        </p:blipFill>
        <p:spPr>
          <a:xfrm>
            <a:off x="2817495" y="1816735"/>
            <a:ext cx="6326505" cy="3253105"/>
          </a:xfrm>
          <a:prstGeom prst="rect">
            <a:avLst/>
          </a:prstGeom>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数据类型转换</a:t>
            </a:r>
            <a:r>
              <a:rPr lang="zh-CN" altLang="en-US" sz="2400" dirty="0">
                <a:sym typeface="+mn-ea"/>
              </a:rPr>
              <a:t>错误</a:t>
            </a:r>
            <a:endParaRPr lang="zh-CN" altLang="en-US" sz="2400" dirty="0">
              <a:sym typeface="+mn-ea"/>
            </a:endParaRPr>
          </a:p>
        </p:txBody>
      </p:sp>
      <p:sp>
        <p:nvSpPr>
          <p:cNvPr id="3" name="根据分享大纲以及讲义开头列写的学习要点，依次开始深入讲解。"/>
          <p:cNvSpPr txBox="1"/>
          <p:nvPr/>
        </p:nvSpPr>
        <p:spPr>
          <a:xfrm>
            <a:off x="600710" y="947103"/>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要判断</a:t>
            </a:r>
            <a:r>
              <a:rPr lang="en-US" altLang="zh-CN" sz="2000" dirty="0">
                <a:latin typeface="微软雅黑" panose="020B0503020204020204" pitchFamily="34" charset="-122"/>
                <a:ea typeface="微软雅黑" panose="020B0503020204020204" pitchFamily="34" charset="-122"/>
                <a:sym typeface="+mn-ea"/>
              </a:rPr>
              <a:t>paseInt</a:t>
            </a:r>
            <a:r>
              <a:rPr lang="zh-CN" altLang="en-US" sz="2000" dirty="0">
                <a:latin typeface="微软雅黑" panose="020B0503020204020204" pitchFamily="34" charset="-122"/>
                <a:ea typeface="微软雅黑" panose="020B0503020204020204" pitchFamily="34" charset="-122"/>
                <a:sym typeface="+mn-ea"/>
              </a:rPr>
              <a:t>的参数的</a:t>
            </a:r>
            <a:r>
              <a:rPr lang="zh-CN" altLang="en-US" sz="2000" dirty="0">
                <a:latin typeface="微软雅黑" panose="020B0503020204020204" pitchFamily="34" charset="-122"/>
                <a:ea typeface="微软雅黑" panose="020B0503020204020204" pitchFamily="34" charset="-122"/>
                <a:sym typeface="+mn-ea"/>
              </a:rPr>
              <a:t>类型</a:t>
            </a:r>
            <a:endParaRPr lang="zh-CN" altLang="en-US" sz="2000"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1"/>
            </p:custDataLst>
          </p:nvPr>
        </p:nvPicPr>
        <p:blipFill>
          <a:blip r:embed="rId2"/>
          <a:stretch>
            <a:fillRect/>
          </a:stretch>
        </p:blipFill>
        <p:spPr>
          <a:xfrm>
            <a:off x="2030730" y="1400175"/>
            <a:ext cx="7086600" cy="3645535"/>
          </a:xfrm>
          <a:prstGeom prst="rect">
            <a:avLst/>
          </a:prstGeom>
        </p:spPr>
      </p:pic>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字符串或数组越界</a:t>
            </a:r>
            <a:r>
              <a:rPr lang="zh-CN" altLang="en-US" sz="2400" dirty="0">
                <a:sym typeface="+mn-ea"/>
              </a:rPr>
              <a:t>错误</a:t>
            </a:r>
            <a:endParaRPr lang="zh-CN" altLang="en-US" sz="2400" dirty="0">
              <a:sym typeface="+mn-ea"/>
            </a:endParaRPr>
          </a:p>
        </p:txBody>
      </p:sp>
      <p:sp>
        <p:nvSpPr>
          <p:cNvPr id="3" name="根据分享大纲以及讲义开头列写的学习要点，依次开始深入讲解。"/>
          <p:cNvSpPr txBox="1"/>
          <p:nvPr/>
        </p:nvSpPr>
        <p:spPr>
          <a:xfrm>
            <a:off x="531495" y="951548"/>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addPhone</a:t>
            </a:r>
            <a:r>
              <a:rPr lang="zh-CN" altLang="en-US" sz="2000" dirty="0">
                <a:latin typeface="微软雅黑" panose="020B0503020204020204" pitchFamily="34" charset="-122"/>
                <a:ea typeface="微软雅黑" panose="020B0503020204020204" pitchFamily="34" charset="-122"/>
                <a:sym typeface="+mn-ea"/>
              </a:rPr>
              <a:t>数组如果长度小于等于</a:t>
            </a:r>
            <a:r>
              <a:rPr lang="en-US" altLang="zh-CN" sz="2000" dirty="0">
                <a:latin typeface="微软雅黑" panose="020B0503020204020204" pitchFamily="34" charset="-122"/>
                <a:ea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sym typeface="+mn-ea"/>
              </a:rPr>
              <a:t>怎么办</a:t>
            </a:r>
            <a:endParaRPr lang="zh-CN" altLang="en-US" sz="2000"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1"/>
            </p:custDataLst>
          </p:nvPr>
        </p:nvPicPr>
        <p:blipFill>
          <a:blip r:embed="rId2"/>
          <a:stretch>
            <a:fillRect/>
          </a:stretch>
        </p:blipFill>
        <p:spPr>
          <a:xfrm>
            <a:off x="2211070" y="1617345"/>
            <a:ext cx="6850380" cy="3439160"/>
          </a:xfrm>
          <a:prstGeom prst="rect">
            <a:avLst/>
          </a:prstGeom>
        </p:spPr>
      </p:pic>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其他典型</a:t>
            </a:r>
            <a:r>
              <a:rPr lang="zh-CN" altLang="en-US" sz="2400" dirty="0">
                <a:sym typeface="+mn-ea"/>
              </a:rPr>
              <a:t>问题</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使用流结束</a:t>
            </a:r>
            <a:r>
              <a:rPr lang="zh-CN" altLang="en-US" sz="2000" dirty="0">
                <a:latin typeface="微软雅黑" panose="020B0503020204020204" pitchFamily="34" charset="-122"/>
                <a:ea typeface="微软雅黑" panose="020B0503020204020204" pitchFamily="34" charset="-122"/>
                <a:sym typeface="+mn-ea"/>
              </a:rPr>
              <a:t>后未</a:t>
            </a:r>
            <a:r>
              <a:rPr lang="zh-CN" altLang="en-US" sz="2000" dirty="0">
                <a:latin typeface="微软雅黑" panose="020B0503020204020204" pitchFamily="34" charset="-122"/>
                <a:ea typeface="微软雅黑" panose="020B0503020204020204" pitchFamily="34" charset="-122"/>
                <a:sym typeface="+mn-ea"/>
              </a:rPr>
              <a:t>关闭</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不当使用</a:t>
            </a:r>
            <a:r>
              <a:rPr lang="en-US" altLang="zh-CN" sz="2000" dirty="0">
                <a:latin typeface="微软雅黑" panose="020B0503020204020204" pitchFamily="34" charset="-122"/>
                <a:ea typeface="微软雅黑" panose="020B0503020204020204" pitchFamily="34" charset="-122"/>
                <a:sym typeface="+mn-ea"/>
              </a:rPr>
              <a:t>synchronized</a:t>
            </a:r>
            <a:r>
              <a:rPr lang="zh-CN" altLang="en-US" sz="2000" dirty="0">
                <a:latin typeface="微软雅黑" panose="020B0503020204020204" pitchFamily="34" charset="-122"/>
                <a:ea typeface="微软雅黑" panose="020B0503020204020204" pitchFamily="34" charset="-122"/>
                <a:sym typeface="+mn-ea"/>
              </a:rPr>
              <a:t>导致并发性能</a:t>
            </a:r>
            <a:r>
              <a:rPr lang="zh-CN" altLang="en-US" sz="2000" dirty="0">
                <a:latin typeface="微软雅黑" panose="020B0503020204020204" pitchFamily="34" charset="-122"/>
                <a:ea typeface="微软雅黑" panose="020B0503020204020204" pitchFamily="34" charset="-122"/>
                <a:sym typeface="+mn-ea"/>
              </a:rPr>
              <a:t>差</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745" y="937260"/>
            <a:ext cx="7803515" cy="920115"/>
          </a:xfrm>
        </p:spPr>
        <p:txBody>
          <a:bodyPr>
            <a:normAutofit fontScale="90000"/>
          </a:bodyPr>
          <a:lstStyle/>
          <a:p>
            <a:r>
              <a:rPr lang="en-US" altLang="zh-CN" sz="4800" b="1" dirty="0">
                <a:solidFill>
                  <a:schemeClr val="accent2">
                    <a:lumMod val="75000"/>
                  </a:schemeClr>
                </a:solidFill>
              </a:rPr>
              <a:t>5.3</a:t>
            </a:r>
            <a:r>
              <a:rPr lang="zh-CN" altLang="en-US" sz="4800" b="1" dirty="0">
                <a:solidFill>
                  <a:schemeClr val="accent2">
                    <a:lumMod val="75000"/>
                  </a:schemeClr>
                </a:solidFill>
              </a:rPr>
              <a:t> 代码静态检测工具（</a:t>
            </a:r>
            <a:r>
              <a:rPr lang="zh-CN" altLang="en-US" sz="4800" b="1" dirty="0">
                <a:solidFill>
                  <a:schemeClr val="accent2">
                    <a:lumMod val="75000"/>
                  </a:schemeClr>
                </a:solidFill>
              </a:rPr>
              <a:t>了解）</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fontScale="90000"/>
          </a:bodyPr>
          <a:lstStyle/>
          <a:p>
            <a:r>
              <a:rPr>
                <a:sym typeface="+mn-ea"/>
              </a:rPr>
              <a:t>第</a:t>
            </a:r>
            <a:r>
              <a:rPr lang="zh-CN">
                <a:sym typeface="+mn-ea"/>
              </a:rPr>
              <a:t>三</a:t>
            </a:r>
            <a:r>
              <a:rPr>
                <a:sym typeface="+mn-ea"/>
              </a:rPr>
              <a:t>章</a:t>
            </a:r>
            <a:r>
              <a:rPr>
                <a:sym typeface="+mn-ea"/>
              </a:rPr>
              <a:t>回顾</a:t>
            </a:r>
            <a:endParaRPr>
              <a:sym typeface="+mn-ea"/>
            </a:endParaRPr>
          </a:p>
        </p:txBody>
      </p:sp>
      <p:sp>
        <p:nvSpPr>
          <p:cNvPr id="20483" name="Content Placeholder 2"/>
          <p:cNvSpPr>
            <a:spLocks noGrp="1"/>
          </p:cNvSpPr>
          <p:nvPr>
            <p:ph idx="4294967295"/>
          </p:nvPr>
        </p:nvSpPr>
        <p:spPr>
          <a:xfrm>
            <a:off x="198755" y="1258570"/>
            <a:ext cx="7302500" cy="3854450"/>
          </a:xfrm>
        </p:spPr>
        <p:txBody>
          <a:bodyPr>
            <a:normAutofit lnSpcReduction="10000"/>
          </a:bodyPr>
          <a:lstStyle/>
          <a:p>
            <a:pPr>
              <a:lnSpc>
                <a:spcPct val="150000"/>
              </a:lnSpc>
            </a:pPr>
            <a:r>
              <a:rPr lang="zh-CN" altLang="en-US" sz="1800" dirty="0">
                <a:latin typeface="楷体_GB2312" pitchFamily="49" charset="-122"/>
                <a:ea typeface="楷体_GB2312" pitchFamily="49" charset="-122"/>
              </a:rPr>
              <a:t>黑盒测试思想和四种典型</a:t>
            </a:r>
            <a:r>
              <a:rPr lang="zh-CN" altLang="en-US" sz="1800" dirty="0">
                <a:latin typeface="楷体_GB2312" pitchFamily="49" charset="-122"/>
                <a:ea typeface="楷体_GB2312" pitchFamily="49" charset="-122"/>
              </a:rPr>
              <a:t>方法</a:t>
            </a:r>
            <a:endParaRPr lang="zh-CN" altLang="en-US"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白盒测试思想和四种典型</a:t>
            </a:r>
            <a:r>
              <a:rPr lang="zh-CN" altLang="en-US" sz="1800" dirty="0">
                <a:latin typeface="楷体_GB2312" pitchFamily="49" charset="-122"/>
                <a:ea typeface="楷体_GB2312" pitchFamily="49" charset="-122"/>
              </a:rPr>
              <a:t>方法</a:t>
            </a:r>
            <a:endParaRPr lang="zh-CN" altLang="en-US"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扩展</a:t>
            </a:r>
            <a:r>
              <a:rPr lang="zh-CN" altLang="en-US" sz="1800" dirty="0">
                <a:latin typeface="楷体_GB2312" pitchFamily="49" charset="-122"/>
                <a:ea typeface="楷体_GB2312" pitchFamily="49" charset="-122"/>
              </a:rPr>
              <a:t>知识介绍</a:t>
            </a:r>
            <a:endParaRPr lang="zh-CN" altLang="en-US" sz="1800" dirty="0">
              <a:latin typeface="楷体_GB2312" pitchFamily="49" charset="-122"/>
              <a:ea typeface="楷体_GB2312"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代码静态检测</a:t>
            </a:r>
            <a:r>
              <a:rPr lang="zh-CN" altLang="en-US" sz="2400" dirty="0">
                <a:sym typeface="+mn-ea"/>
              </a:rPr>
              <a:t>工具</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Java：FindBugs、PMD、Checkstyle等</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C/C++：Coverity Static Analysis，CxSAST，Flawfinder</a:t>
            </a:r>
            <a:r>
              <a:rPr lang="zh-CN" altLang="en-US" sz="2000" dirty="0">
                <a:latin typeface="微软雅黑" panose="020B0503020204020204" pitchFamily="34" charset="-122"/>
                <a:ea typeface="微软雅黑" panose="020B0503020204020204" pitchFamily="34" charset="-122"/>
                <a:sym typeface="+mn-ea"/>
              </a:rPr>
              <a:t>等</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Python：ABOM Scanner，Agnitio，utomated Security Helper等</a:t>
            </a:r>
            <a:endParaRPr lang="zh-CN" altLang="en-US" sz="2000" dirty="0">
              <a:latin typeface="微软雅黑" panose="020B0503020204020204" pitchFamily="34" charset="-122"/>
              <a:ea typeface="微软雅黑" panose="020B0503020204020204" pitchFamily="34" charset="-122"/>
              <a:sym typeface="+mn-ea"/>
            </a:endParaRPr>
          </a:p>
        </p:txBody>
      </p:sp>
      <p:sp>
        <p:nvSpPr>
          <p:cNvPr id="4" name="文本框 3"/>
          <p:cNvSpPr txBox="1"/>
          <p:nvPr>
            <p:custDataLst>
              <p:tags r:id="rId1"/>
            </p:custDataLst>
          </p:nvPr>
        </p:nvSpPr>
        <p:spPr>
          <a:xfrm>
            <a:off x="935990" y="4701540"/>
            <a:ext cx="5658485" cy="275590"/>
          </a:xfrm>
          <a:prstGeom prst="rect">
            <a:avLst/>
          </a:prstGeom>
          <a:noFill/>
        </p:spPr>
        <p:txBody>
          <a:bodyPr wrap="square">
            <a:spAutoFit/>
          </a:bodyPr>
          <a:p>
            <a:r>
              <a:rPr lang="zh-CN" altLang="en-US" sz="1200" dirty="0">
                <a:solidFill>
                  <a:srgbClr val="000000"/>
                </a:solidFill>
              </a:rPr>
              <a:t>参考</a:t>
            </a:r>
            <a:r>
              <a:rPr lang="en-US" altLang="zh-CN" sz="1200" dirty="0">
                <a:solidFill>
                  <a:srgbClr val="000000"/>
                </a:solidFill>
              </a:rPr>
              <a:t> </a:t>
            </a:r>
            <a:r>
              <a:rPr lang="zh-CN" altLang="en-US" sz="1200" dirty="0">
                <a:solidFill>
                  <a:srgbClr val="000000"/>
                </a:solidFill>
                <a:hlinkClick r:id="rId2"/>
              </a:rPr>
              <a:t>https://owasp.org/www-community/</a:t>
            </a:r>
            <a:r>
              <a:rPr lang="zh-CN" altLang="en-US" sz="1200" dirty="0">
                <a:solidFill>
                  <a:schemeClr val="tx1">
                    <a:lumMod val="50000"/>
                    <a:lumOff val="50000"/>
                  </a:schemeClr>
                </a:solidFill>
                <a:hlinkClick r:id="rId2"/>
              </a:rPr>
              <a:t>Source_Code_Analysis_Tools</a:t>
            </a:r>
            <a:r>
              <a:rPr lang="zh-CN" altLang="en-US" sz="1200" dirty="0">
                <a:solidFill>
                  <a:schemeClr val="tx1">
                    <a:lumMod val="50000"/>
                    <a:lumOff val="50000"/>
                  </a:schemeClr>
                </a:solidFill>
              </a:rPr>
              <a:t> </a:t>
            </a:r>
            <a:endParaRPr lang="zh-CN" altLang="en-US" sz="1200" dirty="0">
              <a:solidFill>
                <a:schemeClr val="tx1">
                  <a:lumMod val="50000"/>
                  <a:lumOff val="50000"/>
                </a:schemeClr>
              </a:solidFill>
            </a:endParaRPr>
          </a:p>
        </p:txBody>
      </p:sp>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SonarInt</a:t>
            </a:r>
            <a:endParaRPr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253490"/>
            <a:ext cx="5337175"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1800" dirty="0">
                <a:latin typeface="微软雅黑" panose="020B0503020204020204" pitchFamily="34" charset="-122"/>
                <a:ea typeface="微软雅黑" panose="020B0503020204020204" pitchFamily="34" charset="-122"/>
                <a:sym typeface="+mn-ea"/>
              </a:rPr>
              <a:t>SonarLint</a:t>
            </a:r>
            <a:r>
              <a:rPr lang="zh-CN" altLang="en-US" sz="1800" dirty="0">
                <a:latin typeface="微软雅黑" panose="020B0503020204020204" pitchFamily="34" charset="-122"/>
                <a:ea typeface="微软雅黑" panose="020B0503020204020204" pitchFamily="34" charset="-122"/>
                <a:sym typeface="+mn-ea"/>
              </a:rPr>
              <a:t>是一个免费且开源的</a:t>
            </a:r>
            <a:r>
              <a:rPr lang="en-US" altLang="zh-CN" sz="1800" dirty="0">
                <a:latin typeface="微软雅黑" panose="020B0503020204020204" pitchFamily="34" charset="-122"/>
                <a:ea typeface="微软雅黑" panose="020B0503020204020204" pitchFamily="34" charset="-122"/>
                <a:sym typeface="+mn-ea"/>
              </a:rPr>
              <a:t>IDE</a:t>
            </a:r>
            <a:r>
              <a:rPr lang="zh-CN" altLang="en-US" sz="1800" dirty="0">
                <a:latin typeface="微软雅黑" panose="020B0503020204020204" pitchFamily="34" charset="-122"/>
                <a:ea typeface="微软雅黑" panose="020B0503020204020204" pitchFamily="34" charset="-122"/>
                <a:sym typeface="+mn-ea"/>
              </a:rPr>
              <a:t>插件，由</a:t>
            </a:r>
            <a:r>
              <a:rPr lang="en-US" altLang="zh-CN" sz="1800" dirty="0">
                <a:latin typeface="微软雅黑" panose="020B0503020204020204" pitchFamily="34" charset="-122"/>
                <a:ea typeface="微软雅黑" panose="020B0503020204020204" pitchFamily="34" charset="-122"/>
                <a:sym typeface="+mn-ea"/>
              </a:rPr>
              <a:t>Sona</a:t>
            </a:r>
            <a:r>
              <a:rPr lang="zh-CN" altLang="en-US" sz="1800" dirty="0">
                <a:latin typeface="微软雅黑" panose="020B0503020204020204" pitchFamily="34" charset="-122"/>
                <a:ea typeface="微软雅黑" panose="020B0503020204020204" pitchFamily="34" charset="-122"/>
                <a:sym typeface="+mn-ea"/>
              </a:rPr>
              <a:t>开发</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找到错误并修改错误</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用高亮标示潜在错误，提供修改建议以及指导</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可用于</a:t>
            </a:r>
            <a:r>
              <a:rPr lang="en-US" altLang="zh-CN" sz="1800" dirty="0">
                <a:latin typeface="微软雅黑" panose="020B0503020204020204" pitchFamily="34" charset="-122"/>
                <a:ea typeface="微软雅黑" panose="020B0503020204020204" pitchFamily="34" charset="-122"/>
                <a:sym typeface="+mn-ea"/>
              </a:rPr>
              <a:t>IntelliJ</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Visual Studio</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VS Code</a:t>
            </a:r>
            <a:r>
              <a:rPr lang="zh-CN" altLang="en-US" sz="1800" dirty="0">
                <a:latin typeface="微软雅黑" panose="020B0503020204020204" pitchFamily="34" charset="-122"/>
                <a:ea typeface="微软雅黑" panose="020B0503020204020204" pitchFamily="34" charset="-122"/>
                <a:sym typeface="+mn-ea"/>
              </a:rPr>
              <a:t>和</a:t>
            </a:r>
            <a:r>
              <a:rPr lang="en-US" altLang="zh-CN" sz="1800" dirty="0">
                <a:latin typeface="微软雅黑" panose="020B0503020204020204" pitchFamily="34" charset="-122"/>
                <a:ea typeface="微软雅黑" panose="020B0503020204020204" pitchFamily="34" charset="-122"/>
                <a:sym typeface="+mn-ea"/>
              </a:rPr>
              <a:t>Eclipse</a:t>
            </a:r>
            <a:r>
              <a:rPr lang="zh-CN" altLang="en-US" sz="1800" dirty="0">
                <a:latin typeface="微软雅黑" panose="020B0503020204020204" pitchFamily="34" charset="-122"/>
                <a:ea typeface="微软雅黑" panose="020B0503020204020204" pitchFamily="34" charset="-122"/>
                <a:sym typeface="+mn-ea"/>
              </a:rPr>
              <a:t>等</a:t>
            </a:r>
            <a:r>
              <a:rPr lang="en-US" altLang="zh-CN" sz="1800" dirty="0">
                <a:latin typeface="微软雅黑" panose="020B0503020204020204" pitchFamily="34" charset="-122"/>
                <a:ea typeface="微软雅黑" panose="020B0503020204020204" pitchFamily="34" charset="-122"/>
                <a:sym typeface="+mn-ea"/>
              </a:rPr>
              <a:t>IDE</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支持超过</a:t>
            </a:r>
            <a:r>
              <a:rPr lang="en-US" altLang="zh-CN" sz="1800" dirty="0">
                <a:latin typeface="微软雅黑" panose="020B0503020204020204" pitchFamily="34" charset="-122"/>
                <a:ea typeface="微软雅黑" panose="020B0503020204020204" pitchFamily="34" charset="-122"/>
                <a:sym typeface="+mn-ea"/>
              </a:rPr>
              <a:t>25</a:t>
            </a:r>
            <a:r>
              <a:rPr lang="zh-CN" altLang="en-US" sz="1800" dirty="0">
                <a:latin typeface="微软雅黑" panose="020B0503020204020204" pitchFamily="34" charset="-122"/>
                <a:ea typeface="微软雅黑" panose="020B0503020204020204" pitchFamily="34" charset="-122"/>
                <a:sym typeface="+mn-ea"/>
              </a:rPr>
              <a:t>种语言和框架</a:t>
            </a:r>
            <a:r>
              <a:rPr lang="en-US" altLang="zh-CN" sz="1800" dirty="0">
                <a:latin typeface="微软雅黑" panose="020B0503020204020204" pitchFamily="34" charset="-122"/>
                <a:ea typeface="微软雅黑" panose="020B0503020204020204" pitchFamily="34" charset="-122"/>
                <a:sym typeface="+mn-ea"/>
              </a:rPr>
              <a:t> </a:t>
            </a:r>
            <a:endParaRPr lang="en-US" altLang="zh-CN" sz="1800"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1"/>
            </p:custDataLst>
          </p:nvPr>
        </p:nvPicPr>
        <p:blipFill>
          <a:blip r:embed="rId2"/>
          <a:stretch>
            <a:fillRect/>
          </a:stretch>
        </p:blipFill>
        <p:spPr>
          <a:xfrm>
            <a:off x="6153150" y="1492885"/>
            <a:ext cx="2990850" cy="3511550"/>
          </a:xfrm>
          <a:prstGeom prst="rect">
            <a:avLst/>
          </a:prstGeom>
        </p:spPr>
      </p:pic>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01" name="图片 100"/>
          <p:cNvPicPr/>
          <p:nvPr/>
        </p:nvPicPr>
        <p:blipFill>
          <a:blip r:embed="rId1"/>
          <a:stretch>
            <a:fillRect/>
          </a:stretch>
        </p:blipFill>
        <p:spPr>
          <a:xfrm>
            <a:off x="876935" y="1245870"/>
            <a:ext cx="8077200" cy="3169285"/>
          </a:xfrm>
          <a:prstGeom prst="rect">
            <a:avLst/>
          </a:prstGeom>
          <a:noFill/>
          <a:ln w="9525">
            <a:noFill/>
          </a:ln>
        </p:spPr>
      </p:pic>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tretch>
            <a:fillRect/>
          </a:stretch>
        </p:blipFill>
        <p:spPr>
          <a:xfrm>
            <a:off x="3828415" y="2623185"/>
            <a:ext cx="5235575" cy="2600960"/>
          </a:xfrm>
          <a:prstGeom prst="rect">
            <a:avLst/>
          </a:prstGeom>
          <a:noFill/>
          <a:ln w="9525">
            <a:noFill/>
          </a:ln>
        </p:spPr>
      </p:pic>
      <p:pic>
        <p:nvPicPr>
          <p:cNvPr id="4" name="图片 3"/>
          <p:cNvPicPr>
            <a:picLocks noChangeAspect="1"/>
          </p:cNvPicPr>
          <p:nvPr>
            <p:custDataLst>
              <p:tags r:id="rId2"/>
            </p:custDataLst>
          </p:nvPr>
        </p:nvPicPr>
        <p:blipFill>
          <a:blip r:embed="rId3"/>
          <a:stretch>
            <a:fillRect/>
          </a:stretch>
        </p:blipFill>
        <p:spPr>
          <a:xfrm>
            <a:off x="504190" y="902970"/>
            <a:ext cx="8464550" cy="1720850"/>
          </a:xfrm>
          <a:prstGeom prst="rect">
            <a:avLst/>
          </a:prstGeom>
        </p:spPr>
      </p:pic>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和</a:t>
            </a:r>
            <a:r>
              <a:rPr lang="en-US" altLang="zh-CN" dirty="0" err="1"/>
              <a:t>S</a:t>
            </a:r>
            <a:r>
              <a:rPr kumimoji="1" lang="en-US" altLang="zh-CN" dirty="0" err="1"/>
              <a:t>olarQube</a:t>
            </a:r>
            <a:r>
              <a:rPr kumimoji="1" lang="zh-CN" altLang="en-US" dirty="0"/>
              <a:t>集成使用</a:t>
            </a:r>
            <a:endParaRPr kumimoji="1" lang="zh-CN" altLang="en-US" dirty="0"/>
          </a:p>
        </p:txBody>
      </p:sp>
      <p:pic>
        <p:nvPicPr>
          <p:cNvPr id="51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794" y="717971"/>
            <a:ext cx="6374675" cy="35813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971" y="1787054"/>
            <a:ext cx="7114903" cy="39971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blinds(horizontal)">
                                      <p:cBhvr>
                                        <p:cTn id="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CheckStyle</a:t>
            </a:r>
            <a:r>
              <a:rPr lang="zh-CN" altLang="en-US" sz="2400" dirty="0">
                <a:sym typeface="+mn-ea"/>
              </a:rPr>
              <a:t>：</a:t>
            </a:r>
            <a:r>
              <a:rPr lang="zh-CN" sz="2400" dirty="0">
                <a:sym typeface="+mn-ea"/>
              </a:rPr>
              <a:t>检查代码是否符合若干规则</a:t>
            </a:r>
            <a:br>
              <a:rPr lang="zh-CN" sz="2400" dirty="0">
                <a:latin typeface="微软雅黑" panose="020B0503020204020204" pitchFamily="34" charset="-122"/>
                <a:ea typeface="微软雅黑" panose="020B0503020204020204" pitchFamily="34" charset="-122"/>
                <a:sym typeface="+mn-ea"/>
              </a:rPr>
            </a:br>
            <a:endParaRPr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657225" y="535940"/>
            <a:ext cx="8414385" cy="4500880"/>
          </a:xfrm>
          <a:prstGeom prst="rect">
            <a:avLst/>
          </a:prstGeom>
        </p:spPr>
      </p:pic>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stretch>
            <a:fillRect/>
          </a:stretch>
        </p:blipFill>
        <p:spPr>
          <a:xfrm>
            <a:off x="370205" y="123825"/>
            <a:ext cx="8751570" cy="4892675"/>
          </a:xfrm>
          <a:prstGeom prst="rect">
            <a:avLst/>
          </a:prstGeom>
        </p:spPr>
      </p:pic>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checkstyle</a:t>
            </a:r>
            <a:r>
              <a:rPr kumimoji="1" lang="zh-CN" altLang="en-US" dirty="0"/>
              <a:t>结果显示</a:t>
            </a:r>
            <a:endParaRPr kumimoji="1" lang="zh-CN" altLang="en-US" dirty="0"/>
          </a:p>
        </p:txBody>
      </p:sp>
      <p:pic>
        <p:nvPicPr>
          <p:cNvPr id="6" name="图片 5"/>
          <p:cNvPicPr>
            <a:picLocks noChangeAspect="1"/>
          </p:cNvPicPr>
          <p:nvPr/>
        </p:nvPicPr>
        <p:blipFill>
          <a:blip r:embed="rId1"/>
          <a:stretch>
            <a:fillRect/>
          </a:stretch>
        </p:blipFill>
        <p:spPr>
          <a:xfrm>
            <a:off x="947611" y="714972"/>
            <a:ext cx="7133944" cy="4135955"/>
          </a:xfrm>
          <a:prstGeom prst="rect">
            <a:avLst/>
          </a:prstGeom>
        </p:spPr>
      </p:pic>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a:endCxn id="9" idx="3"/>
          </p:cNvCxnSpPr>
          <p:nvPr/>
        </p:nvCxnSpPr>
        <p:spPr>
          <a:xfrm flipH="1">
            <a:off x="5924626" y="2631061"/>
            <a:ext cx="2255980" cy="1431542"/>
          </a:xfrm>
          <a:prstGeom prst="line">
            <a:avLst/>
          </a:prstGeom>
          <a:ln w="1905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182740" y="1245925"/>
            <a:ext cx="5268087" cy="187737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sp>
        <p:nvSpPr>
          <p:cNvPr id="5" name="标题 1"/>
          <p:cNvSpPr txBox="1"/>
          <p:nvPr/>
        </p:nvSpPr>
        <p:spPr>
          <a:xfrm>
            <a:off x="592850" y="239950"/>
            <a:ext cx="6869993" cy="518400"/>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r>
              <a:rPr kumimoji="1" lang="zh-CN" altLang="en-US" sz="2800" b="1" dirty="0">
                <a:solidFill>
                  <a:srgbClr val="0070C0"/>
                </a:solidFill>
                <a:latin typeface="微软雅黑" panose="020B0503020204020204" pitchFamily="34" charset="-122"/>
                <a:ea typeface="微软雅黑" panose="020B0503020204020204" pitchFamily="34" charset="-122"/>
              </a:rPr>
              <a:t>软件第三方库风险巨大</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cxnSp>
        <p:nvCxnSpPr>
          <p:cNvPr id="7" name="直接连接符 6"/>
          <p:cNvCxnSpPr>
            <a:stCxn id="11" idx="2"/>
            <a:endCxn id="9" idx="1"/>
          </p:cNvCxnSpPr>
          <p:nvPr/>
        </p:nvCxnSpPr>
        <p:spPr>
          <a:xfrm>
            <a:off x="1168445" y="2752465"/>
            <a:ext cx="2473610" cy="1310138"/>
          </a:xfrm>
          <a:prstGeom prst="line">
            <a:avLst/>
          </a:prstGeom>
          <a:ln w="1905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20" idx="3"/>
            <a:endCxn id="10" idx="1"/>
          </p:cNvCxnSpPr>
          <p:nvPr/>
        </p:nvCxnSpPr>
        <p:spPr>
          <a:xfrm>
            <a:off x="1940403" y="2277752"/>
            <a:ext cx="5319045" cy="99610"/>
          </a:xfrm>
          <a:prstGeom prst="line">
            <a:avLst/>
          </a:prstGeom>
          <a:ln w="1905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642055" y="3737419"/>
            <a:ext cx="2282571" cy="650367"/>
          </a:xfrm>
          <a:prstGeom prst="rect">
            <a:avLst/>
          </a:prstGeom>
          <a:solidFill>
            <a:srgbClr val="CED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sp>
        <p:nvSpPr>
          <p:cNvPr id="10" name="矩形 9"/>
          <p:cNvSpPr/>
          <p:nvPr/>
        </p:nvSpPr>
        <p:spPr>
          <a:xfrm>
            <a:off x="7259448" y="1940736"/>
            <a:ext cx="1355216" cy="873252"/>
          </a:xfrm>
          <a:prstGeom prst="rect">
            <a:avLst/>
          </a:prstGeom>
          <a:solidFill>
            <a:srgbClr val="CED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sp>
        <p:nvSpPr>
          <p:cNvPr id="11" name="矩形 10"/>
          <p:cNvSpPr/>
          <p:nvPr/>
        </p:nvSpPr>
        <p:spPr>
          <a:xfrm>
            <a:off x="348344" y="1879213"/>
            <a:ext cx="1640202" cy="873252"/>
          </a:xfrm>
          <a:prstGeom prst="rect">
            <a:avLst/>
          </a:prstGeom>
          <a:solidFill>
            <a:srgbClr val="CED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r="65376" b="8985"/>
          <a:stretch>
            <a:fillRect/>
          </a:stretch>
        </p:blipFill>
        <p:spPr>
          <a:xfrm>
            <a:off x="2371345" y="1468535"/>
            <a:ext cx="1090994" cy="1504188"/>
          </a:xfrm>
          <a:prstGeom prst="rect">
            <a:avLst/>
          </a:prstGeom>
        </p:spPr>
      </p:pic>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34352" r="34101" b="9053"/>
          <a:stretch>
            <a:fillRect/>
          </a:stretch>
        </p:blipFill>
        <p:spPr>
          <a:xfrm>
            <a:off x="4181389" y="1468535"/>
            <a:ext cx="1032129" cy="1504188"/>
          </a:xfrm>
          <a:prstGeom prst="rect">
            <a:avLst/>
          </a:prstGeom>
        </p:spPr>
      </p:pic>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l="63453" t="-9412" r="1541" b="9412"/>
          <a:stretch>
            <a:fillRect/>
          </a:stretch>
        </p:blipFill>
        <p:spPr>
          <a:xfrm>
            <a:off x="5836179" y="1292878"/>
            <a:ext cx="1170432" cy="1687640"/>
          </a:xfrm>
          <a:prstGeom prst="rect">
            <a:avLst/>
          </a:prstGeom>
        </p:spPr>
      </p:pic>
      <p:sp>
        <p:nvSpPr>
          <p:cNvPr id="15" name="文本框 14"/>
          <p:cNvSpPr txBox="1"/>
          <p:nvPr/>
        </p:nvSpPr>
        <p:spPr>
          <a:xfrm>
            <a:off x="2669096" y="1966360"/>
            <a:ext cx="902399" cy="424732"/>
          </a:xfrm>
          <a:prstGeom prst="rect">
            <a:avLst/>
          </a:prstGeom>
          <a:noFill/>
        </p:spPr>
        <p:txBody>
          <a:bodyPr wrap="square" rtlCol="0">
            <a:spAutoFit/>
          </a:bodyPr>
          <a:lstStyle/>
          <a:p>
            <a:r>
              <a:rPr lang="en-US" altLang="zh-CN" sz="2160" dirty="0"/>
              <a:t>10%</a:t>
            </a:r>
            <a:endParaRPr lang="zh-CN" altLang="en-US" sz="2160" dirty="0"/>
          </a:p>
        </p:txBody>
      </p:sp>
      <p:sp>
        <p:nvSpPr>
          <p:cNvPr id="16" name="文本框 15"/>
          <p:cNvSpPr txBox="1"/>
          <p:nvPr/>
        </p:nvSpPr>
        <p:spPr>
          <a:xfrm>
            <a:off x="4416518" y="1974343"/>
            <a:ext cx="869252" cy="424732"/>
          </a:xfrm>
          <a:prstGeom prst="rect">
            <a:avLst/>
          </a:prstGeom>
          <a:noFill/>
        </p:spPr>
        <p:txBody>
          <a:bodyPr wrap="square" rtlCol="0">
            <a:spAutoFit/>
          </a:bodyPr>
          <a:lstStyle/>
          <a:p>
            <a:r>
              <a:rPr lang="en-US" altLang="zh-CN" sz="2160" dirty="0"/>
              <a:t>30%</a:t>
            </a:r>
            <a:endParaRPr lang="zh-CN" altLang="en-US" sz="2160" dirty="0"/>
          </a:p>
        </p:txBody>
      </p:sp>
      <p:sp>
        <p:nvSpPr>
          <p:cNvPr id="17" name="文本框 16"/>
          <p:cNvSpPr txBox="1"/>
          <p:nvPr/>
        </p:nvSpPr>
        <p:spPr>
          <a:xfrm>
            <a:off x="6169147" y="1971913"/>
            <a:ext cx="1126427" cy="424732"/>
          </a:xfrm>
          <a:prstGeom prst="rect">
            <a:avLst/>
          </a:prstGeom>
          <a:noFill/>
        </p:spPr>
        <p:txBody>
          <a:bodyPr wrap="square" rtlCol="0">
            <a:spAutoFit/>
          </a:bodyPr>
          <a:lstStyle/>
          <a:p>
            <a:r>
              <a:rPr lang="en-US" altLang="zh-CN" sz="2160" dirty="0"/>
              <a:t>90%</a:t>
            </a:r>
            <a:endParaRPr lang="zh-CN" altLang="en-US" sz="2160" dirty="0"/>
          </a:p>
        </p:txBody>
      </p:sp>
      <p:sp>
        <p:nvSpPr>
          <p:cNvPr id="18" name="文本框 17"/>
          <p:cNvSpPr txBox="1"/>
          <p:nvPr/>
        </p:nvSpPr>
        <p:spPr>
          <a:xfrm>
            <a:off x="4307647" y="3041364"/>
            <a:ext cx="823901" cy="424732"/>
          </a:xfrm>
          <a:prstGeom prst="rect">
            <a:avLst/>
          </a:prstGeom>
          <a:noFill/>
        </p:spPr>
        <p:txBody>
          <a:bodyPr wrap="square" rtlCol="0">
            <a:spAutoFit/>
          </a:bodyPr>
          <a:lstStyle/>
          <a:p>
            <a:r>
              <a:rPr lang="en-US" altLang="zh-CN" sz="2160" dirty="0">
                <a:solidFill>
                  <a:schemeClr val="accent1">
                    <a:lumMod val="50000"/>
                  </a:schemeClr>
                </a:solidFill>
              </a:rPr>
              <a:t>2015</a:t>
            </a:r>
            <a:endParaRPr lang="zh-CN" altLang="en-US" sz="2160" dirty="0">
              <a:solidFill>
                <a:schemeClr val="accent1">
                  <a:lumMod val="50000"/>
                </a:schemeClr>
              </a:solidFill>
            </a:endParaRPr>
          </a:p>
        </p:txBody>
      </p:sp>
      <p:sp>
        <p:nvSpPr>
          <p:cNvPr id="19" name="文本框 18"/>
          <p:cNvSpPr txBox="1"/>
          <p:nvPr/>
        </p:nvSpPr>
        <p:spPr>
          <a:xfrm>
            <a:off x="6009444" y="3035053"/>
            <a:ext cx="823901" cy="424732"/>
          </a:xfrm>
          <a:prstGeom prst="rect">
            <a:avLst/>
          </a:prstGeom>
          <a:noFill/>
        </p:spPr>
        <p:txBody>
          <a:bodyPr wrap="square" rtlCol="0">
            <a:spAutoFit/>
          </a:bodyPr>
          <a:lstStyle/>
          <a:p>
            <a:r>
              <a:rPr lang="en-US" altLang="zh-CN" sz="2160" dirty="0">
                <a:solidFill>
                  <a:schemeClr val="accent1">
                    <a:lumMod val="50000"/>
                  </a:schemeClr>
                </a:solidFill>
              </a:rPr>
              <a:t>2020</a:t>
            </a:r>
            <a:endParaRPr lang="zh-CN" altLang="en-US" sz="2160" dirty="0">
              <a:solidFill>
                <a:schemeClr val="accent1">
                  <a:lumMod val="50000"/>
                </a:schemeClr>
              </a:solidFill>
            </a:endParaRPr>
          </a:p>
        </p:txBody>
      </p:sp>
      <p:sp>
        <p:nvSpPr>
          <p:cNvPr id="20" name="文本框 19"/>
          <p:cNvSpPr txBox="1"/>
          <p:nvPr/>
        </p:nvSpPr>
        <p:spPr>
          <a:xfrm>
            <a:off x="348344" y="1940736"/>
            <a:ext cx="1592059" cy="674031"/>
          </a:xfrm>
          <a:prstGeom prst="rect">
            <a:avLst/>
          </a:prstGeom>
          <a:noFill/>
        </p:spPr>
        <p:txBody>
          <a:bodyPr wrap="square" rtlCol="0">
            <a:spAutoFit/>
          </a:bodyPr>
          <a:lstStyle/>
          <a:p>
            <a:pPr algn="ctr"/>
            <a:r>
              <a:rPr lang="en-US" altLang="zh-CN" sz="1260" dirty="0">
                <a:solidFill>
                  <a:srgbClr val="C00000"/>
                </a:solidFill>
                <a:latin typeface="微软雅黑" panose="020B0503020204020204" pitchFamily="34" charset="-122"/>
                <a:ea typeface="微软雅黑" panose="020B0503020204020204" pitchFamily="34" charset="-122"/>
              </a:rPr>
              <a:t>98% </a:t>
            </a:r>
            <a:r>
              <a:rPr lang="zh-CN" altLang="en-US" sz="1260" dirty="0">
                <a:latin typeface="微软雅黑" panose="020B0503020204020204" pitchFamily="34" charset="-122"/>
                <a:ea typeface="微软雅黑" panose="020B0503020204020204" pitchFamily="34" charset="-122"/>
              </a:rPr>
              <a:t>的正在使用开源第三方库的公司并不了解它们</a:t>
            </a:r>
            <a:endParaRPr lang="zh-CN" altLang="en-US" sz="126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7273924" y="2155031"/>
            <a:ext cx="1355216" cy="480131"/>
          </a:xfrm>
          <a:prstGeom prst="rect">
            <a:avLst/>
          </a:prstGeom>
          <a:noFill/>
        </p:spPr>
        <p:txBody>
          <a:bodyPr wrap="square" rtlCol="0">
            <a:spAutoFit/>
          </a:bodyPr>
          <a:lstStyle/>
          <a:p>
            <a:r>
              <a:rPr lang="zh-CN" altLang="en-US" sz="1260" dirty="0">
                <a:latin typeface="微软雅黑" panose="020B0503020204020204" pitchFamily="34" charset="-122"/>
                <a:ea typeface="微软雅黑" panose="020B0503020204020204" pitchFamily="34" charset="-122"/>
              </a:rPr>
              <a:t>开源第三方库使用比例急速上升</a:t>
            </a:r>
            <a:endParaRPr lang="zh-CN" altLang="en-US" sz="126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3687259" y="3833744"/>
            <a:ext cx="2236423" cy="535531"/>
          </a:xfrm>
          <a:prstGeom prst="rect">
            <a:avLst/>
          </a:prstGeom>
          <a:noFill/>
        </p:spPr>
        <p:txBody>
          <a:bodyPr wrap="square" rtlCol="0">
            <a:spAutoFit/>
          </a:bodyPr>
          <a:lstStyle/>
          <a:p>
            <a:r>
              <a:rPr lang="zh-CN" altLang="en-US" sz="1440" dirty="0">
                <a:latin typeface="微软雅黑" panose="020B0503020204020204" pitchFamily="34" charset="-122"/>
                <a:ea typeface="微软雅黑" panose="020B0503020204020204" pitchFamily="34" charset="-122"/>
              </a:rPr>
              <a:t>每年有</a:t>
            </a:r>
            <a:r>
              <a:rPr lang="en-US" altLang="zh-CN" sz="1440" dirty="0">
                <a:solidFill>
                  <a:srgbClr val="C00000"/>
                </a:solidFill>
                <a:latin typeface="微软雅黑" panose="020B0503020204020204" pitchFamily="34" charset="-122"/>
                <a:ea typeface="微软雅黑" panose="020B0503020204020204" pitchFamily="34" charset="-122"/>
              </a:rPr>
              <a:t>4000</a:t>
            </a:r>
            <a:r>
              <a:rPr lang="zh-CN" altLang="en-US" sz="1440" dirty="0">
                <a:solidFill>
                  <a:srgbClr val="C00000"/>
                </a:solidFill>
                <a:latin typeface="微软雅黑" panose="020B0503020204020204" pitchFamily="34" charset="-122"/>
                <a:ea typeface="微软雅黑" panose="020B0503020204020204" pitchFamily="34" charset="-122"/>
              </a:rPr>
              <a:t>个</a:t>
            </a:r>
            <a:r>
              <a:rPr lang="zh-CN" altLang="en-US" sz="1440" dirty="0">
                <a:latin typeface="微软雅黑" panose="020B0503020204020204" pitchFamily="34" charset="-122"/>
                <a:ea typeface="微软雅黑" panose="020B0503020204020204" pitchFamily="34" charset="-122"/>
              </a:rPr>
              <a:t>新增开源第三方库漏洞被报告</a:t>
            </a:r>
            <a:endParaRPr lang="zh-CN" altLang="en-US" sz="144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2579023" y="3041364"/>
            <a:ext cx="823901" cy="424732"/>
          </a:xfrm>
          <a:prstGeom prst="rect">
            <a:avLst/>
          </a:prstGeom>
          <a:noFill/>
        </p:spPr>
        <p:txBody>
          <a:bodyPr wrap="square" rtlCol="0">
            <a:spAutoFit/>
          </a:bodyPr>
          <a:lstStyle/>
          <a:p>
            <a:r>
              <a:rPr lang="en-US" altLang="zh-CN" sz="2160" dirty="0">
                <a:solidFill>
                  <a:schemeClr val="accent1">
                    <a:lumMod val="50000"/>
                  </a:schemeClr>
                </a:solidFill>
              </a:rPr>
              <a:t>2010</a:t>
            </a:r>
            <a:endParaRPr lang="zh-CN" altLang="en-US" sz="2160" dirty="0">
              <a:solidFill>
                <a:schemeClr val="accent1">
                  <a:lumMod val="50000"/>
                </a:schemeClr>
              </a:solidFill>
            </a:endParaRP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对角圆角 15"/>
          <p:cNvSpPr/>
          <p:nvPr/>
        </p:nvSpPr>
        <p:spPr>
          <a:xfrm>
            <a:off x="1493619" y="2271885"/>
            <a:ext cx="3214243" cy="91512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14" name="矩形: 对角圆角 13"/>
          <p:cNvSpPr/>
          <p:nvPr/>
        </p:nvSpPr>
        <p:spPr>
          <a:xfrm>
            <a:off x="1497565" y="986102"/>
            <a:ext cx="3210297" cy="114866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solidFill>
                <a:schemeClr val="bg1"/>
              </a:solidFill>
              <a:latin typeface="微软雅黑" panose="020B0503020204020204" pitchFamily="34" charset="-122"/>
              <a:ea typeface="微软雅黑" panose="020B0503020204020204" pitchFamily="34" charset="-122"/>
            </a:endParaRPr>
          </a:p>
        </p:txBody>
      </p:sp>
      <p:sp>
        <p:nvSpPr>
          <p:cNvPr id="9" name="矩形: 圆角 8"/>
          <p:cNvSpPr/>
          <p:nvPr/>
        </p:nvSpPr>
        <p:spPr>
          <a:xfrm>
            <a:off x="5644565" y="1692476"/>
            <a:ext cx="2322093" cy="263136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sp>
        <p:nvSpPr>
          <p:cNvPr id="4" name="文本框 3"/>
          <p:cNvSpPr txBox="1"/>
          <p:nvPr/>
        </p:nvSpPr>
        <p:spPr>
          <a:xfrm>
            <a:off x="519377" y="247986"/>
            <a:ext cx="5893782" cy="480131"/>
          </a:xfrm>
          <a:prstGeom prst="rect">
            <a:avLst/>
          </a:prstGeom>
          <a:noFill/>
        </p:spPr>
        <p:txBody>
          <a:bodyPr wrap="square" rtlCol="0">
            <a:spAutoFit/>
          </a:bodyPr>
          <a:lstStyle/>
          <a:p>
            <a:pPr defTabSz="540385">
              <a:lnSpc>
                <a:spcPct val="90000"/>
              </a:lnSpc>
            </a:pPr>
            <a:r>
              <a:rPr kumimoji="1" lang="zh-CN" altLang="en-US" sz="2800" b="1" dirty="0">
                <a:solidFill>
                  <a:srgbClr val="0070C0"/>
                </a:solidFill>
                <a:latin typeface="微软雅黑" panose="020B0503020204020204" pitchFamily="34" charset="-122"/>
                <a:ea typeface="微软雅黑" panose="020B0503020204020204" pitchFamily="34" charset="-122"/>
              </a:rPr>
              <a:t>代码分析工具常见的使用场景</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120421" y="1291621"/>
            <a:ext cx="1960638" cy="867545"/>
          </a:xfrm>
          <a:prstGeom prst="rect">
            <a:avLst/>
          </a:prstGeom>
          <a:noFill/>
        </p:spPr>
        <p:txBody>
          <a:bodyPr wrap="square" rtlCol="0">
            <a:spAutoFit/>
          </a:bodyPr>
          <a:lstStyle/>
          <a:p>
            <a:pPr algn="just">
              <a:lnSpc>
                <a:spcPct val="120000"/>
              </a:lnSpc>
            </a:pPr>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在</a:t>
            </a:r>
            <a:r>
              <a:rPr lang="en-US" altLang="zh-CN" sz="144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IDE</a:t>
            </a:r>
            <a:r>
              <a:rPr lang="zh-CN" altLang="zh-CN" sz="1440" kern="100" dirty="0">
                <a:solidFill>
                  <a:schemeClr val="bg1"/>
                </a:solidFill>
                <a:latin typeface="微软雅黑" panose="020B0503020204020204" pitchFamily="34" charset="-122"/>
                <a:ea typeface="微软雅黑" panose="020B0503020204020204" pitchFamily="34" charset="-122"/>
                <a:cs typeface="Helvetica" pitchFamily="2" charset="0"/>
              </a:rPr>
              <a:t>中</a:t>
            </a:r>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实时进行</a:t>
            </a:r>
            <a:r>
              <a:rPr lang="zh-CN" altLang="zh-CN" sz="1440" kern="100" dirty="0">
                <a:solidFill>
                  <a:schemeClr val="bg1"/>
                </a:solidFill>
                <a:latin typeface="微软雅黑" panose="020B0503020204020204" pitchFamily="34" charset="-122"/>
                <a:ea typeface="微软雅黑" panose="020B0503020204020204" pitchFamily="34" charset="-122"/>
                <a:cs typeface="Helvetica" pitchFamily="2" charset="0"/>
              </a:rPr>
              <a:t>分析</a:t>
            </a:r>
            <a:endParaRPr lang="en-US" altLang="zh-CN" sz="1440" kern="100" dirty="0">
              <a:solidFill>
                <a:schemeClr val="bg1"/>
              </a:solidFill>
              <a:latin typeface="微软雅黑" panose="020B0503020204020204" pitchFamily="34" charset="-122"/>
              <a:ea typeface="微软雅黑" panose="020B0503020204020204" pitchFamily="34" charset="-122"/>
              <a:cs typeface="Helvetica" pitchFamily="2" charset="0"/>
            </a:endParaRPr>
          </a:p>
          <a:p>
            <a:pPr algn="just">
              <a:lnSpc>
                <a:spcPct val="120000"/>
              </a:lnSpc>
            </a:pPr>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代码每次提交时进行</a:t>
            </a:r>
            <a:endParaRPr lang="en-US" altLang="zh-CN" sz="1440" kern="100" dirty="0">
              <a:solidFill>
                <a:schemeClr val="bg1"/>
              </a:solidFill>
              <a:latin typeface="微软雅黑" panose="020B0503020204020204" pitchFamily="34" charset="-122"/>
              <a:ea typeface="微软雅黑" panose="020B0503020204020204" pitchFamily="34" charset="-122"/>
              <a:cs typeface="Helvetica" pitchFamily="2" charset="0"/>
            </a:endParaRPr>
          </a:p>
          <a:p>
            <a:pPr algn="just">
              <a:lnSpc>
                <a:spcPct val="120000"/>
              </a:lnSpc>
            </a:pPr>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与</a:t>
            </a:r>
            <a:r>
              <a:rPr lang="en-US" altLang="zh-CN" sz="1440" kern="100" dirty="0">
                <a:solidFill>
                  <a:schemeClr val="bg1"/>
                </a:solidFill>
                <a:latin typeface="微软雅黑" panose="020B0503020204020204" pitchFamily="34" charset="-122"/>
                <a:ea typeface="微软雅黑" panose="020B0503020204020204" pitchFamily="34" charset="-122"/>
                <a:cs typeface="Helvetica" pitchFamily="2" charset="0"/>
              </a:rPr>
              <a:t>CI/CD</a:t>
            </a:r>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流水线集成</a:t>
            </a:r>
            <a:endParaRPr lang="en-US" altLang="zh-CN" sz="1440" kern="100" dirty="0">
              <a:solidFill>
                <a:schemeClr val="bg1"/>
              </a:solidFill>
              <a:latin typeface="微软雅黑" panose="020B0503020204020204" pitchFamily="34" charset="-122"/>
              <a:ea typeface="微软雅黑" panose="020B0503020204020204" pitchFamily="34" charset="-122"/>
              <a:cs typeface="Helvetica" pitchFamily="2" charset="0"/>
            </a:endParaRPr>
          </a:p>
        </p:txBody>
      </p:sp>
      <p:sp>
        <p:nvSpPr>
          <p:cNvPr id="8" name="文本框 7"/>
          <p:cNvSpPr txBox="1"/>
          <p:nvPr/>
        </p:nvSpPr>
        <p:spPr>
          <a:xfrm>
            <a:off x="5997759" y="2263424"/>
            <a:ext cx="2021196" cy="1917961"/>
          </a:xfrm>
          <a:prstGeom prst="rect">
            <a:avLst/>
          </a:prstGeom>
          <a:noFill/>
        </p:spPr>
        <p:txBody>
          <a:bodyPr wrap="square" rtlCol="0">
            <a:spAutoFit/>
          </a:bodyPr>
          <a:lstStyle/>
          <a:p>
            <a:pPr marL="257175" indent="-257175" algn="just">
              <a:lnSpc>
                <a:spcPct val="150000"/>
              </a:lnSpc>
              <a:buFont typeface="Arial" panose="020B0604020202020204" pitchFamily="34" charset="0"/>
              <a:buChar char="•"/>
            </a:pPr>
            <a:r>
              <a:rPr lang="en-US"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Helvetica" pitchFamily="2" charset="0"/>
              </a:rPr>
              <a:t>注入</a:t>
            </a:r>
            <a:endPar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lnSpc>
                <a:spcPct val="150000"/>
              </a:lnSpc>
              <a:buFont typeface="Arial" panose="020B0604020202020204" pitchFamily="34" charset="0"/>
              <a:buChar char="•"/>
            </a:pPr>
            <a:r>
              <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Helvetica" pitchFamily="2" charset="0"/>
              </a:rPr>
              <a:t>跨站脚本攻击</a:t>
            </a:r>
            <a:endPar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lnSpc>
                <a:spcPct val="150000"/>
              </a:lnSpc>
              <a:buFont typeface="Arial" panose="020B0604020202020204" pitchFamily="34" charset="0"/>
              <a:buChar char="•"/>
            </a:pPr>
            <a:r>
              <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Helvetica" pitchFamily="2" charset="0"/>
              </a:rPr>
              <a:t>资源泄露</a:t>
            </a:r>
            <a:endPar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lnSpc>
                <a:spcPct val="150000"/>
              </a:lnSpc>
              <a:buFont typeface="Arial" panose="020B0604020202020204" pitchFamily="34" charset="0"/>
              <a:buChar char="•"/>
            </a:pPr>
            <a:r>
              <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Helvetica" pitchFamily="2" charset="0"/>
              </a:rPr>
              <a:t>硬编码凭据</a:t>
            </a:r>
            <a:endPar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gn="just">
              <a:lnSpc>
                <a:spcPct val="150000"/>
              </a:lnSpc>
              <a:buFont typeface="Arial" panose="020B0604020202020204" pitchFamily="34" charset="0"/>
              <a:buChar char="•"/>
            </a:pPr>
            <a:r>
              <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Helvetica" pitchFamily="2" charset="0"/>
              </a:rPr>
              <a:t>配置审查</a:t>
            </a:r>
            <a:endParaRPr lang="zh-CN" altLang="zh-CN" sz="1620" kern="100" dirty="0">
              <a:solidFill>
                <a:schemeClr val="accent4">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a:xfrm>
            <a:off x="5924564" y="1865148"/>
            <a:ext cx="1629026" cy="424732"/>
          </a:xfrm>
          <a:prstGeom prst="rect">
            <a:avLst/>
          </a:prstGeom>
          <a:noFill/>
        </p:spPr>
        <p:txBody>
          <a:bodyPr wrap="square" rtlCol="0">
            <a:spAutoFit/>
          </a:bodyPr>
          <a:lstStyle/>
          <a:p>
            <a:r>
              <a:rPr lang="zh-CN" altLang="en-US" sz="2160" b="1" dirty="0">
                <a:solidFill>
                  <a:srgbClr val="FFC000"/>
                </a:solidFill>
              </a:rPr>
              <a:t>检测项举例</a:t>
            </a:r>
            <a:endParaRPr lang="zh-CN" altLang="en-US" sz="2160" b="1" dirty="0">
              <a:solidFill>
                <a:srgbClr val="FFC000"/>
              </a:solidFill>
            </a:endParaRPr>
          </a:p>
        </p:txBody>
      </p:sp>
      <p:sp>
        <p:nvSpPr>
          <p:cNvPr id="12" name="文本框 11"/>
          <p:cNvSpPr txBox="1"/>
          <p:nvPr/>
        </p:nvSpPr>
        <p:spPr>
          <a:xfrm>
            <a:off x="2093184" y="2634436"/>
            <a:ext cx="2687873" cy="535531"/>
          </a:xfrm>
          <a:prstGeom prst="rect">
            <a:avLst/>
          </a:prstGeom>
          <a:noFill/>
        </p:spPr>
        <p:txBody>
          <a:bodyPr wrap="square" rtlCol="0">
            <a:spAutoFit/>
          </a:bodyPr>
          <a:lstStyle/>
          <a:p>
            <a:r>
              <a:rPr lang="zh-CN" altLang="en-US" sz="1440" kern="100" dirty="0">
                <a:solidFill>
                  <a:schemeClr val="bg1"/>
                </a:solidFill>
                <a:latin typeface="微软雅黑" panose="020B0503020204020204" pitchFamily="34" charset="-122"/>
                <a:ea typeface="微软雅黑" panose="020B0503020204020204" pitchFamily="34" charset="-122"/>
              </a:rPr>
              <a:t>为开发者</a:t>
            </a:r>
            <a:r>
              <a:rPr lang="zh-CN" altLang="zh-CN" sz="1440" kern="100" dirty="0">
                <a:solidFill>
                  <a:schemeClr val="bg1"/>
                </a:solidFill>
                <a:latin typeface="微软雅黑" panose="020B0503020204020204" pitchFamily="34" charset="-122"/>
                <a:ea typeface="微软雅黑" panose="020B0503020204020204" pitchFamily="34" charset="-122"/>
              </a:rPr>
              <a:t>快速返回检查结果</a:t>
            </a:r>
            <a:endParaRPr lang="en-US" altLang="zh-CN" sz="1440" kern="100" dirty="0">
              <a:solidFill>
                <a:schemeClr val="bg1"/>
              </a:solidFill>
              <a:latin typeface="微软雅黑" panose="020B0503020204020204" pitchFamily="34" charset="-122"/>
              <a:ea typeface="微软雅黑" panose="020B0503020204020204" pitchFamily="34" charset="-122"/>
            </a:endParaRPr>
          </a:p>
          <a:p>
            <a:r>
              <a:rPr lang="zh-CN" altLang="en-US" sz="1440" kern="100" dirty="0">
                <a:solidFill>
                  <a:schemeClr val="bg1"/>
                </a:solidFill>
                <a:latin typeface="微软雅黑" panose="020B0503020204020204" pitchFamily="34" charset="-122"/>
                <a:ea typeface="微软雅黑" panose="020B0503020204020204" pitchFamily="34" charset="-122"/>
                <a:cs typeface="Helvetica" pitchFamily="2" charset="0"/>
              </a:rPr>
              <a:t>及时</a:t>
            </a:r>
            <a:r>
              <a:rPr lang="zh-CN" altLang="zh-CN" sz="1440" kern="100" dirty="0">
                <a:solidFill>
                  <a:schemeClr val="bg1"/>
                </a:solidFill>
                <a:latin typeface="微软雅黑" panose="020B0503020204020204" pitchFamily="34" charset="-122"/>
                <a:ea typeface="微软雅黑" panose="020B0503020204020204" pitchFamily="34" charset="-122"/>
                <a:cs typeface="Helvetica" pitchFamily="2" charset="0"/>
              </a:rPr>
              <a:t>消除常见的安全问题</a:t>
            </a:r>
            <a:endParaRPr lang="zh-CN" altLang="en-US" sz="144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7830" y="996813"/>
            <a:ext cx="1310642" cy="341632"/>
          </a:xfrm>
          <a:prstGeom prst="rect">
            <a:avLst/>
          </a:prstGeom>
          <a:noFill/>
        </p:spPr>
        <p:txBody>
          <a:bodyPr wrap="square" rtlCol="0">
            <a:spAutoFit/>
          </a:bodyPr>
          <a:lstStyle/>
          <a:p>
            <a:r>
              <a:rPr lang="zh-CN" altLang="en-US" sz="1620" b="1" dirty="0">
                <a:solidFill>
                  <a:schemeClr val="bg1"/>
                </a:solidFill>
                <a:latin typeface="微软雅黑" panose="020B0503020204020204" pitchFamily="34" charset="-122"/>
                <a:ea typeface="微软雅黑" panose="020B0503020204020204" pitchFamily="34" charset="-122"/>
              </a:rPr>
              <a:t>使用方式</a:t>
            </a:r>
            <a:endParaRPr lang="zh-CN" altLang="en-US" sz="162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659806" y="2327609"/>
            <a:ext cx="1130830" cy="341632"/>
          </a:xfrm>
          <a:prstGeom prst="rect">
            <a:avLst/>
          </a:prstGeom>
          <a:noFill/>
        </p:spPr>
        <p:txBody>
          <a:bodyPr wrap="square" rtlCol="0">
            <a:spAutoFit/>
          </a:bodyPr>
          <a:lstStyle/>
          <a:p>
            <a:r>
              <a:rPr lang="zh-CN" altLang="en-US" sz="1620" b="1" dirty="0">
                <a:solidFill>
                  <a:schemeClr val="bg1"/>
                </a:solidFill>
                <a:latin typeface="微软雅黑" panose="020B0503020204020204" pitchFamily="34" charset="-122"/>
                <a:ea typeface="微软雅黑" panose="020B0503020204020204" pitchFamily="34" charset="-122"/>
              </a:rPr>
              <a:t>使用目的</a:t>
            </a:r>
            <a:endParaRPr lang="zh-CN" altLang="en-US" sz="1620" b="1" dirty="0">
              <a:solidFill>
                <a:schemeClr val="bg1"/>
              </a:solidFill>
              <a:latin typeface="微软雅黑" panose="020B0503020204020204" pitchFamily="34" charset="-122"/>
              <a:ea typeface="微软雅黑" panose="020B0503020204020204" pitchFamily="34" charset="-122"/>
            </a:endParaRPr>
          </a:p>
        </p:txBody>
      </p:sp>
      <p:sp>
        <p:nvSpPr>
          <p:cNvPr id="18" name="矩形: 对角圆角 17"/>
          <p:cNvSpPr/>
          <p:nvPr/>
        </p:nvSpPr>
        <p:spPr>
          <a:xfrm>
            <a:off x="1493619" y="3326127"/>
            <a:ext cx="3214243" cy="73613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661151" y="3392257"/>
            <a:ext cx="1188999" cy="341632"/>
          </a:xfrm>
          <a:prstGeom prst="rect">
            <a:avLst/>
          </a:prstGeom>
          <a:noFill/>
        </p:spPr>
        <p:txBody>
          <a:bodyPr wrap="square" rtlCol="0">
            <a:spAutoFit/>
          </a:bodyPr>
          <a:lstStyle/>
          <a:p>
            <a:r>
              <a:rPr lang="zh-CN" altLang="en-US" sz="1620" b="1" dirty="0">
                <a:solidFill>
                  <a:schemeClr val="bg1"/>
                </a:solidFill>
                <a:latin typeface="微软雅黑" panose="020B0503020204020204" pitchFamily="34" charset="-122"/>
                <a:ea typeface="微软雅黑" panose="020B0503020204020204" pitchFamily="34" charset="-122"/>
              </a:rPr>
              <a:t>规则集</a:t>
            </a:r>
            <a:endParaRPr lang="zh-CN" altLang="en-US" sz="1620" b="1"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093184" y="3716039"/>
            <a:ext cx="2172851" cy="313932"/>
          </a:xfrm>
          <a:prstGeom prst="rect">
            <a:avLst/>
          </a:prstGeom>
          <a:noFill/>
        </p:spPr>
        <p:txBody>
          <a:bodyPr wrap="square" rtlCol="0">
            <a:spAutoFit/>
          </a:bodyPr>
          <a:lstStyle/>
          <a:p>
            <a:r>
              <a:rPr lang="zh-CN" altLang="en-US" sz="1440" dirty="0">
                <a:solidFill>
                  <a:schemeClr val="bg1"/>
                </a:solidFill>
                <a:latin typeface="微软雅黑" panose="020B0503020204020204" pitchFamily="34" charset="-122"/>
                <a:ea typeface="微软雅黑" panose="020B0503020204020204" pitchFamily="34" charset="-122"/>
              </a:rPr>
              <a:t>可选有限个检测项</a:t>
            </a:r>
            <a:endParaRPr lang="zh-CN" altLang="en-US" sz="1440" dirty="0">
              <a:solidFill>
                <a:schemeClr val="bg1"/>
              </a:solidFill>
              <a:latin typeface="微软雅黑" panose="020B0503020204020204" pitchFamily="34" charset="-122"/>
              <a:ea typeface="微软雅黑" panose="020B0503020204020204" pitchFamily="34" charset="-122"/>
            </a:endParaRPr>
          </a:p>
        </p:txBody>
      </p:sp>
      <p:sp>
        <p:nvSpPr>
          <p:cNvPr id="21" name="矩形: 对角圆角 20"/>
          <p:cNvSpPr/>
          <p:nvPr/>
        </p:nvSpPr>
        <p:spPr>
          <a:xfrm>
            <a:off x="1493619" y="4199377"/>
            <a:ext cx="3214243" cy="69416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651063" y="4268573"/>
            <a:ext cx="1404176" cy="341632"/>
          </a:xfrm>
          <a:prstGeom prst="rect">
            <a:avLst/>
          </a:prstGeom>
          <a:noFill/>
        </p:spPr>
        <p:txBody>
          <a:bodyPr wrap="square" rtlCol="0">
            <a:spAutoFit/>
          </a:bodyPr>
          <a:lstStyle/>
          <a:p>
            <a:r>
              <a:rPr lang="zh-CN" altLang="en-US" sz="1620" b="1" dirty="0">
                <a:solidFill>
                  <a:schemeClr val="bg1"/>
                </a:solidFill>
                <a:latin typeface="微软雅黑" panose="020B0503020204020204" pitchFamily="34" charset="-122"/>
                <a:ea typeface="微软雅黑" panose="020B0503020204020204" pitchFamily="34" charset="-122"/>
              </a:rPr>
              <a:t>检测耗时</a:t>
            </a:r>
            <a:endParaRPr lang="zh-CN" altLang="en-US" sz="1620" b="1"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015882" y="4522435"/>
            <a:ext cx="2362310" cy="313932"/>
          </a:xfrm>
          <a:prstGeom prst="rect">
            <a:avLst/>
          </a:prstGeom>
          <a:noFill/>
        </p:spPr>
        <p:txBody>
          <a:bodyPr wrap="square" rtlCol="0">
            <a:spAutoFit/>
          </a:bodyPr>
          <a:lstStyle/>
          <a:p>
            <a:r>
              <a:rPr lang="zh-CN" altLang="en-US" sz="1440" dirty="0">
                <a:solidFill>
                  <a:schemeClr val="bg1"/>
                </a:solidFill>
                <a:latin typeface="微软雅黑" panose="020B0503020204020204" pitchFamily="34" charset="-122"/>
                <a:ea typeface="微软雅黑" panose="020B0503020204020204" pitchFamily="34" charset="-122"/>
              </a:rPr>
              <a:t>几秒～几分钟</a:t>
            </a:r>
            <a:endParaRPr lang="zh-CN" altLang="en-US" sz="144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89" y="3250565"/>
            <a:ext cx="6518275"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5</a:t>
            </a:r>
            <a:r>
              <a:rPr kumimoji="1" lang="zh-CN" altLang="en-US" sz="3600" b="1" dirty="0">
                <a:solidFill>
                  <a:srgbClr val="FFC000"/>
                </a:solidFill>
                <a:latin typeface="Tahoma" panose="020B0604030504040204" charset="0"/>
                <a:cs typeface="思源黑体 Bold" panose="020B0800000000000000" charset="-122"/>
              </a:rPr>
              <a:t>章 单元测试与集成测试</a:t>
            </a:r>
            <a:endParaRPr kumimoji="1" lang="zh-CN" altLang="en-US" sz="3600" b="1" dirty="0">
              <a:solidFill>
                <a:srgbClr val="FFC000"/>
              </a:solidFill>
              <a:latin typeface="Tahoma" panose="020B0604030504040204" charset="0"/>
              <a:cs typeface="思源黑体 Bold" panose="020B0800000000000000" charset="-122"/>
            </a:endParaRP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p:cNvSpPr txBox="1"/>
          <p:nvPr/>
        </p:nvSpPr>
        <p:spPr>
          <a:xfrm>
            <a:off x="582930" y="126365"/>
            <a:ext cx="8274685" cy="810260"/>
          </a:xfrm>
          <a:prstGeom prst="rect">
            <a:avLst/>
          </a:prstGeom>
        </p:spPr>
        <p:txBody>
          <a:bodyPr vert="horz" lIns="82296" tIns="41148" rIns="82296" bIns="41148" rtlCol="0" anchor="ctr">
            <a:noAutofit/>
          </a:bodyPr>
          <a:lstStyle>
            <a:lvl1pPr algn="l" defTabSz="600075" rtl="0" eaLnBrk="1" latinLnBrk="0" hangingPunct="1">
              <a:lnSpc>
                <a:spcPct val="90000"/>
              </a:lnSpc>
              <a:spcBef>
                <a:spcPct val="0"/>
              </a:spcBef>
              <a:buNone/>
              <a:defRPr sz="2890" kern="1200">
                <a:solidFill>
                  <a:schemeClr val="tx1"/>
                </a:solidFill>
                <a:latin typeface="+mj-lt"/>
                <a:ea typeface="+mj-ea"/>
                <a:cs typeface="+mj-cs"/>
              </a:defRPr>
            </a:lvl1pPr>
          </a:lstStyle>
          <a:p>
            <a:r>
              <a:rPr kumimoji="1" lang="en-US" altLang="zh-CN" sz="2800" b="1" dirty="0">
                <a:solidFill>
                  <a:srgbClr val="0070C0"/>
                </a:solidFill>
                <a:latin typeface="微软雅黑" panose="020B0503020204020204" pitchFamily="34" charset="-122"/>
                <a:ea typeface="微软雅黑" panose="020B0503020204020204" pitchFamily="34" charset="-122"/>
              </a:rPr>
              <a:t>Static Application Security Testing (SAST) </a:t>
            </a:r>
            <a:r>
              <a:rPr kumimoji="1" lang="zh-CN" altLang="en-US" sz="2800" b="1" dirty="0">
                <a:solidFill>
                  <a:srgbClr val="0070C0"/>
                </a:solidFill>
                <a:latin typeface="微软雅黑" panose="020B0503020204020204" pitchFamily="34" charset="-122"/>
                <a:ea typeface="微软雅黑" panose="020B0503020204020204" pitchFamily="34" charset="-122"/>
              </a:rPr>
              <a:t>工具通用框架</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5" name="椭圆 4"/>
          <p:cNvSpPr/>
          <p:nvPr/>
        </p:nvSpPr>
        <p:spPr>
          <a:xfrm>
            <a:off x="963550" y="2921554"/>
            <a:ext cx="1133607" cy="33146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OWASP</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6" name="直线箭头连接符 5"/>
          <p:cNvCxnSpPr>
            <a:stCxn id="15" idx="2"/>
            <a:endCxn id="7" idx="0"/>
          </p:cNvCxnSpPr>
          <p:nvPr/>
        </p:nvCxnSpPr>
        <p:spPr>
          <a:xfrm flipH="1">
            <a:off x="5107197" y="2053740"/>
            <a:ext cx="3089" cy="596630"/>
          </a:xfrm>
          <a:prstGeom prst="straightConnector1">
            <a:avLst/>
          </a:prstGeom>
          <a:noFill/>
          <a:ln w="28575">
            <a:solidFill>
              <a:schemeClr val="accent2">
                <a:lumMod val="75000"/>
              </a:schemeClr>
            </a:solidFill>
            <a:headEnd type="none"/>
            <a:tailEnd type="arrow"/>
          </a:ln>
        </p:spPr>
        <p:style>
          <a:lnRef idx="1">
            <a:schemeClr val="accent1"/>
          </a:lnRef>
          <a:fillRef idx="3">
            <a:schemeClr val="accent1"/>
          </a:fillRef>
          <a:effectRef idx="2">
            <a:schemeClr val="accent1"/>
          </a:effectRef>
          <a:fontRef idx="minor">
            <a:schemeClr val="lt1"/>
          </a:fontRef>
        </p:style>
      </p:cxnSp>
      <p:sp>
        <p:nvSpPr>
          <p:cNvPr id="7" name="矩形 6"/>
          <p:cNvSpPr/>
          <p:nvPr/>
        </p:nvSpPr>
        <p:spPr>
          <a:xfrm>
            <a:off x="4486213" y="2650370"/>
            <a:ext cx="1241968" cy="416613"/>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程序状态空间</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8" name="直线箭头连接符 7"/>
          <p:cNvCxnSpPr>
            <a:stCxn id="7" idx="2"/>
            <a:endCxn id="10" idx="0"/>
          </p:cNvCxnSpPr>
          <p:nvPr/>
        </p:nvCxnSpPr>
        <p:spPr>
          <a:xfrm>
            <a:off x="5107197" y="3066983"/>
            <a:ext cx="12441" cy="532509"/>
          </a:xfrm>
          <a:prstGeom prst="straightConnector1">
            <a:avLst/>
          </a:prstGeom>
          <a:noFill/>
          <a:ln w="28575">
            <a:solidFill>
              <a:schemeClr val="accent2">
                <a:lumMod val="75000"/>
              </a:schemeClr>
            </a:solidFill>
            <a:headEnd type="none"/>
            <a:tailEnd type="arrow"/>
          </a:ln>
        </p:spPr>
        <p:style>
          <a:lnRef idx="1">
            <a:schemeClr val="accent1"/>
          </a:lnRef>
          <a:fillRef idx="3">
            <a:schemeClr val="accent1"/>
          </a:fillRef>
          <a:effectRef idx="2">
            <a:schemeClr val="accent1"/>
          </a:effectRef>
          <a:fontRef idx="minor">
            <a:schemeClr val="lt1"/>
          </a:fontRef>
        </p:style>
      </p:cxnSp>
      <p:sp>
        <p:nvSpPr>
          <p:cNvPr id="9" name="圆角矩形 9"/>
          <p:cNvSpPr/>
          <p:nvPr/>
        </p:nvSpPr>
        <p:spPr>
          <a:xfrm>
            <a:off x="2757725" y="3615195"/>
            <a:ext cx="665753" cy="569213"/>
          </a:xfrm>
          <a:prstGeom prst="roundRect">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缺陷模式</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4264330" y="3599492"/>
            <a:ext cx="1710614" cy="584916"/>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基于缺陷模式的</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逻辑表达式</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11" name="直线箭头连接符 22"/>
          <p:cNvCxnSpPr>
            <a:stCxn id="9" idx="3"/>
            <a:endCxn id="10" idx="1"/>
          </p:cNvCxnSpPr>
          <p:nvPr/>
        </p:nvCxnSpPr>
        <p:spPr>
          <a:xfrm flipV="1">
            <a:off x="3423478" y="3891950"/>
            <a:ext cx="840853" cy="7852"/>
          </a:xfrm>
          <a:prstGeom prst="straightConnector1">
            <a:avLst/>
          </a:prstGeom>
          <a:noFill/>
          <a:ln w="19050">
            <a:solidFill>
              <a:schemeClr val="accent5">
                <a:lumMod val="75000"/>
              </a:schemeClr>
            </a:solidFill>
            <a:prstDash val="dash"/>
            <a:headEnd type="arrow"/>
            <a:tailEnd type="arrow"/>
          </a:ln>
        </p:spPr>
        <p:style>
          <a:lnRef idx="1">
            <a:schemeClr val="accent1"/>
          </a:lnRef>
          <a:fillRef idx="3">
            <a:schemeClr val="accent1"/>
          </a:fillRef>
          <a:effectRef idx="2">
            <a:schemeClr val="accent1"/>
          </a:effectRef>
          <a:fontRef idx="minor">
            <a:schemeClr val="lt1"/>
          </a:fontRef>
        </p:style>
      </p:cxnSp>
      <p:cxnSp>
        <p:nvCxnSpPr>
          <p:cNvPr id="12" name="直线箭头连接符 17"/>
          <p:cNvCxnSpPr/>
          <p:nvPr/>
        </p:nvCxnSpPr>
        <p:spPr>
          <a:xfrm flipV="1">
            <a:off x="1400285" y="1839053"/>
            <a:ext cx="696872" cy="7113"/>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sp>
        <p:nvSpPr>
          <p:cNvPr id="13" name="矩形 12"/>
          <p:cNvSpPr/>
          <p:nvPr/>
        </p:nvSpPr>
        <p:spPr>
          <a:xfrm>
            <a:off x="2142581" y="1557420"/>
            <a:ext cx="980694" cy="569214"/>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20" dirty="0">
                <a:solidFill>
                  <a:schemeClr val="tx1"/>
                </a:solidFill>
                <a:latin typeface="微软雅黑" panose="020B0503020204020204" pitchFamily="34" charset="-122"/>
                <a:ea typeface="微软雅黑" panose="020B0503020204020204" pitchFamily="34" charset="-122"/>
                <a:sym typeface="+mn-ea"/>
              </a:rPr>
              <a:t>抽象</a:t>
            </a:r>
            <a:endParaRPr lang="zh-CN" altLang="en-US" sz="1620" dirty="0">
              <a:solidFill>
                <a:schemeClr val="tx1"/>
              </a:solidFill>
              <a:latin typeface="微软雅黑" panose="020B0503020204020204" pitchFamily="34" charset="-122"/>
              <a:ea typeface="微软雅黑" panose="020B0503020204020204" pitchFamily="34" charset="-122"/>
              <a:sym typeface="+mn-ea"/>
            </a:endParaRPr>
          </a:p>
          <a:p>
            <a:pPr lvl="0" algn="ctr"/>
            <a:r>
              <a:rPr lang="zh-CN" altLang="en-US" sz="1620" dirty="0">
                <a:solidFill>
                  <a:schemeClr val="tx1"/>
                </a:solidFill>
                <a:latin typeface="微软雅黑" panose="020B0503020204020204" pitchFamily="34" charset="-122"/>
                <a:ea typeface="微软雅黑" panose="020B0503020204020204" pitchFamily="34" charset="-122"/>
                <a:sym typeface="+mn-ea"/>
              </a:rPr>
              <a:t>语法树</a:t>
            </a:r>
            <a:endParaRPr lang="zh-CN" altLang="en-US" sz="1620" dirty="0">
              <a:solidFill>
                <a:schemeClr val="tx1"/>
              </a:solidFill>
              <a:latin typeface="微软雅黑" panose="020B0503020204020204" pitchFamily="34" charset="-122"/>
              <a:ea typeface="微软雅黑" panose="020B0503020204020204" pitchFamily="34" charset="-122"/>
              <a:sym typeface="+mn-ea"/>
            </a:endParaRPr>
          </a:p>
        </p:txBody>
      </p:sp>
      <p:cxnSp>
        <p:nvCxnSpPr>
          <p:cNvPr id="14" name="直线箭头连接符 19"/>
          <p:cNvCxnSpPr>
            <a:stCxn id="13" idx="3"/>
            <a:endCxn id="15" idx="1"/>
          </p:cNvCxnSpPr>
          <p:nvPr/>
        </p:nvCxnSpPr>
        <p:spPr>
          <a:xfrm flipV="1">
            <a:off x="3123275" y="1819432"/>
            <a:ext cx="1294140" cy="22596"/>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sp>
        <p:nvSpPr>
          <p:cNvPr id="15" name="矩形 14"/>
          <p:cNvSpPr/>
          <p:nvPr/>
        </p:nvSpPr>
        <p:spPr>
          <a:xfrm>
            <a:off x="4417415" y="1585123"/>
            <a:ext cx="1385742" cy="468617"/>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数据流等基本分析方法</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16" name="左大括号 15"/>
          <p:cNvSpPr/>
          <p:nvPr/>
        </p:nvSpPr>
        <p:spPr>
          <a:xfrm>
            <a:off x="5817128" y="1187768"/>
            <a:ext cx="282645" cy="128658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60">
              <a:latin typeface="微软雅黑" panose="020B0503020204020204" pitchFamily="34" charset="-122"/>
              <a:ea typeface="微软雅黑" panose="020B0503020204020204" pitchFamily="34" charset="-122"/>
            </a:endParaRPr>
          </a:p>
        </p:txBody>
      </p:sp>
      <p:sp>
        <p:nvSpPr>
          <p:cNvPr id="17" name="文本框 16"/>
          <p:cNvSpPr txBox="1"/>
          <p:nvPr/>
        </p:nvSpPr>
        <p:spPr>
          <a:xfrm>
            <a:off x="1633727" y="1514100"/>
            <a:ext cx="508473" cy="286232"/>
          </a:xfrm>
          <a:prstGeom prst="rect">
            <a:avLst/>
          </a:prstGeom>
          <a:noFill/>
        </p:spPr>
        <p:txBody>
          <a:bodyPr wrap="none" rtlCol="0">
            <a:spAutoFit/>
          </a:bodyPr>
          <a:lstStyle/>
          <a:p>
            <a:pPr algn="ctr"/>
            <a:r>
              <a:rPr lang="zh-CN" altLang="en-US" sz="1260" dirty="0">
                <a:latin typeface="微软雅黑" panose="020B0503020204020204" pitchFamily="34" charset="-122"/>
                <a:ea typeface="微软雅黑" panose="020B0503020204020204" pitchFamily="34" charset="-122"/>
              </a:rPr>
              <a:t>解析</a:t>
            </a:r>
            <a:endParaRPr lang="zh-CN" altLang="en-US" sz="1260" dirty="0">
              <a:latin typeface="微软雅黑" panose="020B0503020204020204" pitchFamily="34" charset="-122"/>
              <a:ea typeface="微软雅黑" panose="020B0503020204020204" pitchFamily="34" charset="-122"/>
            </a:endParaRPr>
          </a:p>
        </p:txBody>
      </p:sp>
      <p:sp>
        <p:nvSpPr>
          <p:cNvPr id="18" name="椭圆 17"/>
          <p:cNvSpPr/>
          <p:nvPr/>
        </p:nvSpPr>
        <p:spPr>
          <a:xfrm>
            <a:off x="993938" y="4156559"/>
            <a:ext cx="1039887" cy="30597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CERT</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19" name="椭圆 18"/>
          <p:cNvSpPr/>
          <p:nvPr/>
        </p:nvSpPr>
        <p:spPr>
          <a:xfrm>
            <a:off x="1038399" y="3542318"/>
            <a:ext cx="929665" cy="374904"/>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CWE</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0" name="椭圆 19"/>
          <p:cNvSpPr/>
          <p:nvPr/>
        </p:nvSpPr>
        <p:spPr>
          <a:xfrm>
            <a:off x="6178212" y="1050395"/>
            <a:ext cx="1165996" cy="31785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函数调用</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1" name="椭圆 20"/>
          <p:cNvSpPr/>
          <p:nvPr/>
        </p:nvSpPr>
        <p:spPr>
          <a:xfrm>
            <a:off x="6178037" y="1476742"/>
            <a:ext cx="1166170" cy="30404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SSA</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2" name="椭圆 21"/>
          <p:cNvSpPr/>
          <p:nvPr/>
        </p:nvSpPr>
        <p:spPr>
          <a:xfrm>
            <a:off x="6178037" y="1884011"/>
            <a:ext cx="1166170" cy="300621"/>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指向分析</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3" name="椭圆 22"/>
          <p:cNvSpPr/>
          <p:nvPr/>
        </p:nvSpPr>
        <p:spPr>
          <a:xfrm>
            <a:off x="6178211" y="2275769"/>
            <a:ext cx="1166170" cy="277214"/>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前后支配</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4" name="椭圆 23"/>
          <p:cNvSpPr/>
          <p:nvPr/>
        </p:nvSpPr>
        <p:spPr>
          <a:xfrm>
            <a:off x="7422644" y="1105158"/>
            <a:ext cx="983516" cy="401931"/>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Mod-effect</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5" name="椭圆 24"/>
          <p:cNvSpPr/>
          <p:nvPr/>
        </p:nvSpPr>
        <p:spPr>
          <a:xfrm>
            <a:off x="7448757" y="1578514"/>
            <a:ext cx="959757" cy="31785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多态分析</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26" name="椭圆 25"/>
          <p:cNvSpPr/>
          <p:nvPr/>
        </p:nvSpPr>
        <p:spPr>
          <a:xfrm>
            <a:off x="7424998" y="2015956"/>
            <a:ext cx="983516" cy="471146"/>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16200" rIns="16200"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全局变量分析</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28" name="直线箭头连接符 22"/>
          <p:cNvCxnSpPr>
            <a:stCxn id="5" idx="6"/>
            <a:endCxn id="9" idx="1"/>
          </p:cNvCxnSpPr>
          <p:nvPr/>
        </p:nvCxnSpPr>
        <p:spPr>
          <a:xfrm>
            <a:off x="2097157" y="3087287"/>
            <a:ext cx="660569" cy="812515"/>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9" name="直线箭头连接符 22"/>
          <p:cNvCxnSpPr>
            <a:stCxn id="18" idx="6"/>
            <a:endCxn id="9" idx="1"/>
          </p:cNvCxnSpPr>
          <p:nvPr/>
        </p:nvCxnSpPr>
        <p:spPr>
          <a:xfrm flipV="1">
            <a:off x="2033824" y="3899802"/>
            <a:ext cx="723901" cy="409746"/>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直线箭头连接符 22"/>
          <p:cNvCxnSpPr>
            <a:stCxn id="19" idx="6"/>
            <a:endCxn id="9" idx="1"/>
          </p:cNvCxnSpPr>
          <p:nvPr/>
        </p:nvCxnSpPr>
        <p:spPr>
          <a:xfrm>
            <a:off x="1968063" y="3729770"/>
            <a:ext cx="789662" cy="170032"/>
          </a:xfrm>
          <a:prstGeom prst="straightConnector1">
            <a:avLst/>
          </a:prstGeom>
          <a:ln w="12700" cmpd="sng">
            <a:solidFill>
              <a:schemeClr val="accent1">
                <a:shade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31" name="椭圆 30"/>
          <p:cNvSpPr/>
          <p:nvPr/>
        </p:nvSpPr>
        <p:spPr>
          <a:xfrm>
            <a:off x="3350140" y="1324995"/>
            <a:ext cx="786587" cy="448039"/>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抽象解释</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2" name="椭圆 31"/>
          <p:cNvSpPr/>
          <p:nvPr/>
        </p:nvSpPr>
        <p:spPr>
          <a:xfrm>
            <a:off x="3403962" y="1882104"/>
            <a:ext cx="840584" cy="37903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符号执行</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3" name="椭圆 32"/>
          <p:cNvSpPr/>
          <p:nvPr/>
        </p:nvSpPr>
        <p:spPr>
          <a:xfrm>
            <a:off x="3387899" y="2348045"/>
            <a:ext cx="946452" cy="309387"/>
          </a:xfrm>
          <a:prstGeom prst="ellipse">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图可达</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4" name="爆炸形: 8 pt  81"/>
          <p:cNvSpPr/>
          <p:nvPr/>
        </p:nvSpPr>
        <p:spPr>
          <a:xfrm>
            <a:off x="339587" y="1324995"/>
            <a:ext cx="1402147" cy="1024487"/>
          </a:xfrm>
          <a:prstGeom prst="irregularSeal1">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60" dirty="0">
                <a:solidFill>
                  <a:schemeClr val="tx1"/>
                </a:solidFill>
                <a:latin typeface="微软雅黑" panose="020B0503020204020204" pitchFamily="34" charset="-122"/>
                <a:ea typeface="微软雅黑" panose="020B0503020204020204" pitchFamily="34" charset="-122"/>
              </a:rPr>
              <a:t>被测源程序</a:t>
            </a:r>
            <a:endParaRPr lang="zh-CN" altLang="en-US" sz="1260" dirty="0">
              <a:solidFill>
                <a:schemeClr val="tx1"/>
              </a:solidFill>
              <a:latin typeface="微软雅黑" panose="020B0503020204020204" pitchFamily="34" charset="-122"/>
              <a:ea typeface="微软雅黑" panose="020B0503020204020204" pitchFamily="34" charset="-122"/>
            </a:endParaRPr>
          </a:p>
        </p:txBody>
      </p:sp>
      <p:sp>
        <p:nvSpPr>
          <p:cNvPr id="35" name="椭圆 34"/>
          <p:cNvSpPr/>
          <p:nvPr/>
        </p:nvSpPr>
        <p:spPr>
          <a:xfrm>
            <a:off x="7308658" y="2834337"/>
            <a:ext cx="860148" cy="4272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60" dirty="0">
                <a:solidFill>
                  <a:schemeClr val="tx1"/>
                </a:solidFill>
                <a:latin typeface="微软雅黑" panose="020B0503020204020204" pitchFamily="34" charset="-122"/>
                <a:ea typeface="微软雅黑" panose="020B0503020204020204" pitchFamily="34" charset="-122"/>
              </a:rPr>
              <a:t>SMT</a:t>
            </a:r>
            <a:endParaRPr lang="en-US" altLang="zh-CN" sz="1260" dirty="0">
              <a:solidFill>
                <a:schemeClr val="tx1"/>
              </a:solidFill>
              <a:latin typeface="微软雅黑" panose="020B0503020204020204" pitchFamily="34" charset="-122"/>
              <a:ea typeface="微软雅黑" panose="020B0503020204020204" pitchFamily="34" charset="-122"/>
            </a:endParaRPr>
          </a:p>
        </p:txBody>
      </p:sp>
      <p:cxnSp>
        <p:nvCxnSpPr>
          <p:cNvPr id="36" name="直线箭头连接符 14"/>
          <p:cNvCxnSpPr>
            <a:stCxn id="10" idx="3"/>
            <a:endCxn id="39" idx="1"/>
          </p:cNvCxnSpPr>
          <p:nvPr/>
        </p:nvCxnSpPr>
        <p:spPr>
          <a:xfrm>
            <a:off x="5974945" y="3891951"/>
            <a:ext cx="1019273" cy="4040"/>
          </a:xfrm>
          <a:prstGeom prst="straightConnector1">
            <a:avLst/>
          </a:prstGeom>
          <a:noFill/>
          <a:ln w="28575">
            <a:solidFill>
              <a:schemeClr val="accent2">
                <a:lumMod val="75000"/>
              </a:schemeClr>
            </a:solidFill>
            <a:tailEnd type="arrow"/>
          </a:ln>
        </p:spPr>
        <p:style>
          <a:lnRef idx="1">
            <a:schemeClr val="accent1"/>
          </a:lnRef>
          <a:fillRef idx="3">
            <a:schemeClr val="accent1"/>
          </a:fillRef>
          <a:effectRef idx="2">
            <a:schemeClr val="accent1"/>
          </a:effectRef>
          <a:fontRef idx="minor">
            <a:schemeClr val="lt1"/>
          </a:fontRef>
        </p:style>
      </p:cxnSp>
      <p:cxnSp>
        <p:nvCxnSpPr>
          <p:cNvPr id="37" name="直线箭头连接符 62"/>
          <p:cNvCxnSpPr>
            <a:stCxn id="39" idx="2"/>
          </p:cNvCxnSpPr>
          <p:nvPr/>
        </p:nvCxnSpPr>
        <p:spPr>
          <a:xfrm>
            <a:off x="7738732" y="4072233"/>
            <a:ext cx="0" cy="436425"/>
          </a:xfrm>
          <a:prstGeom prst="straightConnector1">
            <a:avLst/>
          </a:prstGeom>
          <a:ln w="28575">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折角形 63"/>
          <p:cNvSpPr/>
          <p:nvPr/>
        </p:nvSpPr>
        <p:spPr>
          <a:xfrm>
            <a:off x="7229095" y="4515967"/>
            <a:ext cx="1019273" cy="436425"/>
          </a:xfrm>
          <a:prstGeom prst="foldedCorner">
            <a:avLst>
              <a:gd name="adj" fmla="val 50000"/>
            </a:avLst>
          </a:prstGeom>
          <a:noFill/>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检测结果</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sp>
        <p:nvSpPr>
          <p:cNvPr id="39" name="矩形 38"/>
          <p:cNvSpPr/>
          <p:nvPr/>
        </p:nvSpPr>
        <p:spPr>
          <a:xfrm>
            <a:off x="6994218" y="3719747"/>
            <a:ext cx="1489028" cy="352486"/>
          </a:xfrm>
          <a:prstGeom prst="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260" dirty="0">
                <a:solidFill>
                  <a:schemeClr val="tx1"/>
                </a:solidFill>
                <a:latin typeface="微软雅黑" panose="020B0503020204020204" pitchFamily="34" charset="-122"/>
                <a:ea typeface="微软雅黑" panose="020B0503020204020204" pitchFamily="34" charset="-122"/>
                <a:sym typeface="+mn-ea"/>
              </a:rPr>
              <a:t>逻辑表达式求解</a:t>
            </a:r>
            <a:endParaRPr lang="zh-CN" altLang="en-US" sz="1260" dirty="0">
              <a:solidFill>
                <a:schemeClr val="tx1"/>
              </a:solidFill>
              <a:latin typeface="微软雅黑" panose="020B0503020204020204" pitchFamily="34" charset="-122"/>
              <a:ea typeface="微软雅黑" panose="020B0503020204020204" pitchFamily="34" charset="-122"/>
              <a:sym typeface="+mn-ea"/>
            </a:endParaRPr>
          </a:p>
        </p:txBody>
      </p:sp>
      <p:cxnSp>
        <p:nvCxnSpPr>
          <p:cNvPr id="40" name="直线连接符 65"/>
          <p:cNvCxnSpPr/>
          <p:nvPr/>
        </p:nvCxnSpPr>
        <p:spPr>
          <a:xfrm flipH="1" flipV="1">
            <a:off x="7774281" y="3246807"/>
            <a:ext cx="1" cy="472940"/>
          </a:xfrm>
          <a:prstGeom prst="line">
            <a:avLst/>
          </a:prstGeom>
          <a:noFill/>
          <a:ln w="19050">
            <a:solidFill>
              <a:schemeClr val="accent5">
                <a:lumMod val="75000"/>
              </a:schemeClr>
            </a:solidFill>
            <a:prstDash val="dash"/>
            <a:headEnd type="arrow"/>
            <a:tailEnd type="arrow"/>
          </a:ln>
        </p:spPr>
        <p:style>
          <a:lnRef idx="1">
            <a:schemeClr val="accent1"/>
          </a:lnRef>
          <a:fillRef idx="3">
            <a:schemeClr val="accent1"/>
          </a:fillRef>
          <a:effectRef idx="2">
            <a:schemeClr val="accent1"/>
          </a:effectRef>
          <a:fontRef idx="minor">
            <a:schemeClr val="lt1"/>
          </a:fontRef>
        </p:style>
      </p:cxnSp>
      <p:sp>
        <p:nvSpPr>
          <p:cNvPr id="3" name="文本框 2"/>
          <p:cNvSpPr txBox="1"/>
          <p:nvPr/>
        </p:nvSpPr>
        <p:spPr>
          <a:xfrm>
            <a:off x="4572000" y="4797875"/>
            <a:ext cx="2409303" cy="276999"/>
          </a:xfrm>
          <a:prstGeom prst="rect">
            <a:avLst/>
          </a:prstGeom>
          <a:noFill/>
        </p:spPr>
        <p:txBody>
          <a:bodyPr wrap="square">
            <a:spAutoFit/>
          </a:bodyPr>
          <a:lstStyle/>
          <a:p>
            <a:r>
              <a:rPr lang="zh-CN" altLang="en-US" sz="1200" dirty="0">
                <a:solidFill>
                  <a:schemeClr val="bg1">
                    <a:lumMod val="50000"/>
                  </a:schemeClr>
                </a:solidFill>
                <a:latin typeface="Arial" panose="020B0604020202020204" pitchFamily="34" charset="0"/>
                <a:cs typeface="Arial" panose="020B0604020202020204" pitchFamily="34" charset="0"/>
              </a:rPr>
              <a:t>SSA：Static Single-Assignment</a:t>
            </a:r>
            <a:endParaRPr lang="zh-CN" altLang="en-US" sz="1200" dirty="0">
              <a:solidFill>
                <a:schemeClr val="bg1">
                  <a:lumMod val="50000"/>
                </a:schemeClr>
              </a:solidFill>
              <a:latin typeface="Arial" panose="020B0604020202020204" pitchFamily="34" charset="0"/>
              <a:cs typeface="Arial" panose="020B0604020202020204" pitchFamily="34" charset="0"/>
            </a:endParaRPr>
          </a:p>
        </p:txBody>
      </p:sp>
      <p:sp>
        <p:nvSpPr>
          <p:cNvPr id="41" name="文本框 40"/>
          <p:cNvSpPr txBox="1"/>
          <p:nvPr/>
        </p:nvSpPr>
        <p:spPr>
          <a:xfrm>
            <a:off x="1217494" y="4797876"/>
            <a:ext cx="3021120" cy="276999"/>
          </a:xfrm>
          <a:prstGeom prst="rect">
            <a:avLst/>
          </a:prstGeom>
          <a:noFill/>
        </p:spPr>
        <p:txBody>
          <a:bodyPr wrap="square">
            <a:spAutoFit/>
          </a:bodyPr>
          <a:lstStyle/>
          <a:p>
            <a:r>
              <a:rPr lang="en-GB" altLang="zh-CN" sz="1200" dirty="0">
                <a:solidFill>
                  <a:schemeClr val="bg1">
                    <a:lumMod val="50000"/>
                  </a:schemeClr>
                </a:solidFill>
                <a:latin typeface="Arial" panose="020B0604020202020204" pitchFamily="34" charset="0"/>
                <a:cs typeface="Arial" panose="020B0604020202020204" pitchFamily="34" charset="0"/>
              </a:rPr>
              <a:t>CWE</a:t>
            </a:r>
            <a:r>
              <a:rPr lang="zh-CN" altLang="en-US" sz="1200" dirty="0">
                <a:solidFill>
                  <a:schemeClr val="bg1">
                    <a:lumMod val="50000"/>
                  </a:schemeClr>
                </a:solidFill>
                <a:latin typeface="Arial" panose="020B0604020202020204" pitchFamily="34" charset="0"/>
                <a:cs typeface="Arial" panose="020B0604020202020204" pitchFamily="34" charset="0"/>
              </a:rPr>
              <a:t>：</a:t>
            </a:r>
            <a:r>
              <a:rPr lang="en-GB" altLang="zh-CN" sz="1200" dirty="0">
                <a:solidFill>
                  <a:schemeClr val="bg1">
                    <a:lumMod val="50000"/>
                  </a:schemeClr>
                </a:solidFill>
                <a:latin typeface="Arial" panose="020B0604020202020204" pitchFamily="34" charset="0"/>
                <a:cs typeface="Arial" panose="020B0604020202020204" pitchFamily="34" charset="0"/>
              </a:rPr>
              <a:t>Common Weakness Enumeration</a:t>
            </a:r>
            <a:endParaRPr lang="zh-CN" altLang="en-US" sz="1200"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单元测试相关</a:t>
            </a:r>
            <a:r>
              <a:rPr lang="zh-CN" altLang="en-US" sz="2400" dirty="0">
                <a:sym typeface="+mn-ea"/>
              </a:rPr>
              <a:t>内容</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为何要进行单元测试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单元测试的目标和要求</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单元测试的</a:t>
            </a:r>
            <a:r>
              <a:rPr lang="zh-CN" altLang="en-US" sz="2000" dirty="0">
                <a:latin typeface="微软雅黑" panose="020B0503020204020204" pitchFamily="34" charset="-122"/>
                <a:ea typeface="微软雅黑" panose="020B0503020204020204" pitchFamily="34" charset="-122"/>
                <a:sym typeface="+mn-ea"/>
              </a:rPr>
              <a:t>任务</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驱动程序和桩程序</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分层单元</a:t>
            </a:r>
            <a:r>
              <a:rPr lang="zh-CN" altLang="en-US" sz="2000" dirty="0">
                <a:latin typeface="微软雅黑" panose="020B0503020204020204" pitchFamily="34" charset="-122"/>
                <a:ea typeface="微软雅黑" panose="020B0503020204020204" pitchFamily="34" charset="-122"/>
                <a:sym typeface="+mn-ea"/>
              </a:rPr>
              <a:t>测试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单元测试工具JUnit及其实践</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Mock技术与框架</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测试覆盖率工具JaCoCo </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5.4 </a:t>
            </a:r>
            <a:r>
              <a:rPr lang="zh-CN" altLang="en-US" sz="4800" b="1" dirty="0">
                <a:solidFill>
                  <a:schemeClr val="accent2">
                    <a:lumMod val="75000"/>
                  </a:schemeClr>
                </a:solidFill>
              </a:rPr>
              <a:t>单元</a:t>
            </a:r>
            <a:r>
              <a:rPr lang="zh-CN" altLang="zh-CN" sz="4800" b="1" dirty="0">
                <a:solidFill>
                  <a:schemeClr val="accent2">
                    <a:lumMod val="75000"/>
                  </a:schemeClr>
                </a:solidFill>
              </a:rPr>
              <a:t>测试的目标和</a:t>
            </a:r>
            <a:r>
              <a:rPr lang="zh-CN" altLang="zh-CN" sz="4800" b="1" dirty="0">
                <a:solidFill>
                  <a:schemeClr val="accent2">
                    <a:lumMod val="75000"/>
                  </a:schemeClr>
                </a:solidFill>
              </a:rPr>
              <a:t>任务 </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为何要进行单元测试</a:t>
            </a:r>
            <a:r>
              <a:rPr lang="en-US" altLang="zh-CN" sz="2400" dirty="0">
                <a:sym typeface="+mn-ea"/>
              </a:rPr>
              <a:t>?</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84555"/>
            <a:ext cx="4779645" cy="3748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编程与编译运行结束后，每1000行代码中大约残留有2-6个Bug</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寻找与修改程序错误的代价占总体开发投资的30% -60%</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尽早发现错误，成本越低</a:t>
            </a:r>
            <a:endParaRPr lang="zh-CN" altLang="en-US" sz="18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发现问题比较容易</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修正问题更容易</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单元质量是系统质量的基石，单元测试可以比系统测试测得更彻底</a:t>
            </a:r>
            <a:endParaRPr lang="zh-CN" altLang="en-US" sz="1800" dirty="0">
              <a:latin typeface="微软雅黑" panose="020B0503020204020204" pitchFamily="34" charset="-122"/>
              <a:ea typeface="微软雅黑" panose="020B0503020204020204" pitchFamily="34" charset="-122"/>
              <a:sym typeface="+mn-ea"/>
            </a:endParaRPr>
          </a:p>
        </p:txBody>
      </p:sp>
      <p:pic>
        <p:nvPicPr>
          <p:cNvPr id="5" name="Picture 41" descr="car_unit"/>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236845" y="2860675"/>
            <a:ext cx="3896360" cy="2203450"/>
          </a:xfrm>
          <a:prstGeom prst="rect">
            <a:avLst/>
          </a:prstGeom>
          <a:noFill/>
          <a:ln>
            <a:noFill/>
          </a:ln>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单元测试的其它价值</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930593"/>
            <a:ext cx="8464550" cy="365633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支持扩展：如果没有各种类型测试的支持，软件开发无法支持扩展，单元测试就是其基础</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引导更好的设计：能够支持单元测试的代码总是不会被人遗弃。单元测试的存在，甚至实现程序可测试性的意识，可避免“方法有太多参数、Monster Methods（巨型方法）、过多的依赖”等问题</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支持变化：任何人修改系统的一部分，就必须了解其它哪些部分需要运行验证，以确保不破坏程序。单元测试，提供了所需要的安全网，我们在进行代码修改的时候，无需担心无法预料的破坏。</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避免回归缺陷：当集成为一个庞大系统后，靠系统测试穷尽所有的回归测试几乎是不可能的</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保证工作的平稳步调：如果代码编写能够与单元测试配合，就很少会引起意外或最后一分钟问题。</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节省测试时间：单元测试是最简单、最快和最廉价的方式实现基础检查，例如边界值验证、输入验证或程序主逻辑路径调用等。</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规范行为和记录代码：理想状态下，单元测试是被测代码的行为描述。它也是一个例子，解释代码是如何工作或如何实现一个特定的业务逻辑</a:t>
            </a:r>
            <a:endParaRPr lang="zh-CN" altLang="en-US" sz="14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单元测试的目标和</a:t>
            </a:r>
            <a:r>
              <a:rPr lang="zh-CN" altLang="en-US" sz="2400" dirty="0">
                <a:sym typeface="+mn-ea"/>
              </a:rPr>
              <a:t>要求</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单元测试的对象是软件设计的最小单位：函数、类、</a:t>
            </a:r>
            <a:r>
              <a:rPr lang="zh-CN" altLang="en-US" sz="2000" dirty="0">
                <a:latin typeface="微软雅黑" panose="020B0503020204020204" pitchFamily="34" charset="-122"/>
                <a:ea typeface="微软雅黑" panose="020B0503020204020204" pitchFamily="34" charset="-122"/>
                <a:sym typeface="+mn-ea"/>
              </a:rPr>
              <a:t>模块</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单元测试对代码的规范性，正确性，安全性，性能进行测试，涉及内容包括</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数据是否正确</a:t>
            </a:r>
            <a:r>
              <a:rPr lang="zh-CN" altLang="en-US" sz="2000" dirty="0">
                <a:latin typeface="微软雅黑" panose="020B0503020204020204" pitchFamily="34" charset="-122"/>
                <a:ea typeface="微软雅黑" panose="020B0503020204020204" pitchFamily="34" charset="-122"/>
                <a:sym typeface="+mn-ea"/>
              </a:rPr>
              <a:t>地流入和流出</a:t>
            </a:r>
            <a:r>
              <a:rPr lang="zh-CN" altLang="en-US" sz="2000" dirty="0">
                <a:latin typeface="微软雅黑" panose="020B0503020204020204" pitchFamily="34" charset="-122"/>
                <a:ea typeface="微软雅黑" panose="020B0503020204020204" pitchFamily="34" charset="-122"/>
                <a:sym typeface="+mn-ea"/>
              </a:rPr>
              <a:t>单元</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单元工作时内部数据能否保持</a:t>
            </a:r>
            <a:r>
              <a:rPr lang="zh-CN" altLang="en-US" sz="2000" dirty="0">
                <a:latin typeface="微软雅黑" panose="020B0503020204020204" pitchFamily="34" charset="-122"/>
                <a:ea typeface="微软雅黑" panose="020B0503020204020204" pitchFamily="34" charset="-122"/>
                <a:sym typeface="+mn-ea"/>
              </a:rPr>
              <a:t>完整性</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对边界数据能否正常</a:t>
            </a:r>
            <a:r>
              <a:rPr lang="zh-CN" altLang="en-US" sz="2000" dirty="0">
                <a:latin typeface="微软雅黑" panose="020B0503020204020204" pitchFamily="34" charset="-122"/>
                <a:ea typeface="微软雅黑" panose="020B0503020204020204" pitchFamily="34" charset="-122"/>
                <a:sym typeface="+mn-ea"/>
              </a:rPr>
              <a:t>工作</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能否做到特定的</a:t>
            </a:r>
            <a:r>
              <a:rPr lang="zh-CN" altLang="en-US" sz="2000" dirty="0">
                <a:latin typeface="微软雅黑" panose="020B0503020204020204" pitchFamily="34" charset="-122"/>
                <a:ea typeface="微软雅黑" panose="020B0503020204020204" pitchFamily="34" charset="-122"/>
                <a:sym typeface="+mn-ea"/>
              </a:rPr>
              <a:t>覆盖</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07490"/>
            <a:ext cx="7943215" cy="2501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单元测试依据：《软件需求规格说明书》、《软件详细设计说明书》</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单元测试通过的一般标准</a:t>
            </a:r>
            <a:endParaRPr lang="zh-CN" altLang="en-US" sz="20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功能与设计需求一致</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接口与设计需求一致</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达到了相关的覆盖率要求</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en-US" altLang="zh-CN"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任务１:模块独立执行路径测试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138238"/>
            <a:ext cx="7943215" cy="3240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测试执行路径，并保证每条语句被至少执行一次。</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Checklist:</a:t>
            </a:r>
            <a:endParaRPr lang="zh-CN" altLang="en-US" sz="20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误解或用错了算符优先级</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变量初始化错误和赋值错误 </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精度不够 </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表达式符号错误</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逻辑运算符错误</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 </a:t>
            </a:r>
            <a:r>
              <a:rPr lang="en-US" altLang="zh-CN"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任务2:局部数据结构测试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138238"/>
            <a:ext cx="7943215" cy="3240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检查存储的数据在执行过程中的正确和</a:t>
            </a:r>
            <a:r>
              <a:rPr lang="zh-CN" altLang="en-US" sz="2000" dirty="0">
                <a:latin typeface="微软雅黑" panose="020B0503020204020204" pitchFamily="34" charset="-122"/>
                <a:ea typeface="微软雅黑" panose="020B0503020204020204" pitchFamily="34" charset="-122"/>
                <a:sym typeface="+mn-ea"/>
              </a:rPr>
              <a:t>完整</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Checklist:</a:t>
            </a:r>
            <a:endParaRPr lang="zh-CN" altLang="en-US" sz="20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不适合或不相容的类型说明</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变量无初值</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变量初始化或默认值有错</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不正确的变量名或从来未被使用过</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出现上溢或下溢和地址异常</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en-US" altLang="zh-CN"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任务３:模块接口测试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检查模块接口是否正确</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checklist:</a:t>
            </a:r>
            <a:endParaRPr lang="zh-CN" altLang="en-US" sz="20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输入的实际参数与形式参数是否一致(个数、属性、量纲)</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调用其他模块的实际参数与被调模块的形参是否一致。</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是否修改了只读参数</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文件属性是否正确</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en-US" altLang="zh-CN"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txBox="1">
            <a:spLocks noGrp="1"/>
          </p:cNvSpPr>
          <p:nvPr>
            <p:ph type="body" sz="quarter" idx="10"/>
          </p:nvPr>
        </p:nvSpPr>
        <p:spPr>
          <a:xfrm>
            <a:off x="1632039" y="389077"/>
            <a:ext cx="3819525" cy="3253740"/>
          </a:xfrm>
          <a:prstGeom prst="rect">
            <a:avLst/>
          </a:prstGeom>
          <a:noFill/>
        </p:spPr>
        <p:txBody>
          <a:bodyPr wrap="square">
            <a:spAutoFit/>
          </a:bodyPr>
          <a:lstStyle/>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5.1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代码静态测试</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5.2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代码评审案例分析</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5.3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代码静态检测工具（</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了解）</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5.4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单元测试的目标和任务</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5.5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分层单元测试</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5.6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单元测试工具</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5.7 </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系统集成的模式与方法</a:t>
            </a:r>
            <a:endPar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任务４:单元边界条件测试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07490"/>
            <a:ext cx="7943215" cy="2501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检查临界数据处理的正确性</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Checklist:</a:t>
            </a:r>
            <a:endParaRPr lang="zh-CN" altLang="en-US" sz="20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合法数据，非法数据</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边界值内合法边界数据</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边界值外非法边界数据</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en-US" altLang="zh-CN"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任务5: 单元容错测试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预设的各种出错处理是否正确有效。</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Checklist:</a:t>
            </a:r>
            <a:endParaRPr lang="zh-CN" altLang="en-US" sz="20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输出的出错信息难以理解</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记录的错误与实际不相符</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异常处理不当</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未提供足够的定位出错的信息</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en-US" altLang="zh-CN"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任务6：内存分析</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内存泄漏会导致系统运行的崩溃</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测量内存的使用情况，了解程序内存分配的真实情况</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发现内存分配错误，并精确显示发生错误时的上下文情况，指出发生错误的原由</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驱动程序与桩程序</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2518"/>
            <a:ext cx="516572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驱动程序（</a:t>
            </a:r>
            <a:r>
              <a:rPr lang="en-US" altLang="zh-CN" sz="2000" dirty="0">
                <a:latin typeface="微软雅黑" panose="020B0503020204020204" pitchFamily="34" charset="-122"/>
                <a:ea typeface="微软雅黑" panose="020B0503020204020204" pitchFamily="34" charset="-122"/>
                <a:sym typeface="+mn-ea"/>
              </a:rPr>
              <a:t>driver</a:t>
            </a:r>
            <a:r>
              <a:rPr lang="zh-CN" altLang="en-US" sz="2000" dirty="0">
                <a:latin typeface="微软雅黑" panose="020B0503020204020204" pitchFamily="34" charset="-122"/>
                <a:ea typeface="微软雅黑" panose="020B0503020204020204" pitchFamily="34" charset="-122"/>
                <a:sym typeface="+mn-ea"/>
              </a:rPr>
              <a:t>）：也称驱动模块，用以模拟被测模块的上级模块，能够调用被测</a:t>
            </a:r>
            <a:r>
              <a:rPr lang="zh-CN" altLang="en-US" sz="2000" dirty="0">
                <a:latin typeface="微软雅黑" panose="020B0503020204020204" pitchFamily="34" charset="-122"/>
                <a:ea typeface="微软雅黑" panose="020B0503020204020204" pitchFamily="34" charset="-122"/>
                <a:sym typeface="+mn-ea"/>
              </a:rPr>
              <a:t>模块</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桩程序（</a:t>
            </a:r>
            <a:r>
              <a:rPr lang="en-US" altLang="zh-CN" sz="2000" dirty="0">
                <a:latin typeface="微软雅黑" panose="020B0503020204020204" pitchFamily="34" charset="-122"/>
                <a:ea typeface="微软雅黑" panose="020B0503020204020204" pitchFamily="34" charset="-122"/>
                <a:sym typeface="+mn-ea"/>
              </a:rPr>
              <a:t>stub</a:t>
            </a:r>
            <a:r>
              <a:rPr lang="zh-CN" altLang="en-US" sz="2000" dirty="0">
                <a:latin typeface="微软雅黑" panose="020B0503020204020204" pitchFamily="34" charset="-122"/>
                <a:ea typeface="微软雅黑" panose="020B0503020204020204" pitchFamily="34" charset="-122"/>
                <a:sym typeface="+mn-ea"/>
              </a:rPr>
              <a:t>）：也称桩模块，用以模拟被测模块工作过程中所调用的下层</a:t>
            </a:r>
            <a:r>
              <a:rPr lang="zh-CN" altLang="en-US" sz="2000" dirty="0">
                <a:latin typeface="微软雅黑" panose="020B0503020204020204" pitchFamily="34" charset="-122"/>
                <a:ea typeface="微软雅黑" panose="020B0503020204020204" pitchFamily="34" charset="-122"/>
                <a:sym typeface="+mn-ea"/>
              </a:rPr>
              <a:t>模块</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通过驱动程序和桩程序可以隔离被测单元，并使测试能够</a:t>
            </a:r>
            <a:r>
              <a:rPr lang="zh-CN" altLang="en-US" sz="2000" dirty="0">
                <a:latin typeface="微软雅黑" panose="020B0503020204020204" pitchFamily="34" charset="-122"/>
                <a:ea typeface="微软雅黑" panose="020B0503020204020204" pitchFamily="34" charset="-122"/>
                <a:sym typeface="+mn-ea"/>
              </a:rPr>
              <a:t>执行</a:t>
            </a:r>
            <a:endParaRPr lang="zh-CN" altLang="en-US" sz="2000" dirty="0">
              <a:latin typeface="微软雅黑" panose="020B0503020204020204" pitchFamily="34" charset="-122"/>
              <a:ea typeface="微软雅黑" panose="020B0503020204020204" pitchFamily="34" charset="-122"/>
              <a:sym typeface="+mn-ea"/>
            </a:endParaRPr>
          </a:p>
        </p:txBody>
      </p:sp>
      <p:pic>
        <p:nvPicPr>
          <p:cNvPr id="4" name="Picture 2" descr="http://homepages.feis.herts.ac.uk/~comqmw/SDD/Image3.gif"/>
          <p:cNvPicPr>
            <a:picLocks noChangeAspect="1" noChangeArrowheads="1"/>
          </p:cNvPicPr>
          <p:nvPr>
            <p:custDataLst>
              <p:tags r:id="rId1"/>
            </p:custDataLst>
          </p:nvPr>
        </p:nvPicPr>
        <p:blipFill>
          <a:blip r:embed="rId2" cstate="print"/>
          <a:srcRect/>
          <a:stretch>
            <a:fillRect/>
          </a:stretch>
        </p:blipFill>
        <p:spPr bwMode="auto">
          <a:xfrm>
            <a:off x="5748020" y="2304415"/>
            <a:ext cx="3367405" cy="2732405"/>
          </a:xfrm>
          <a:prstGeom prst="rect">
            <a:avLst/>
          </a:prstGeom>
          <a:noFill/>
        </p:spPr>
      </p:pic>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9" name="图片 8" descr="drivers -stub.png"/>
          <p:cNvPicPr>
            <a:picLocks noChangeAspect="1"/>
          </p:cNvPicPr>
          <p:nvPr>
            <p:custDataLst>
              <p:tags r:id="rId1"/>
            </p:custDataLst>
          </p:nvPr>
        </p:nvPicPr>
        <p:blipFill>
          <a:blip r:embed="rId2" cstate="print"/>
          <a:stretch>
            <a:fillRect/>
          </a:stretch>
        </p:blipFill>
        <p:spPr>
          <a:xfrm>
            <a:off x="680259" y="717971"/>
            <a:ext cx="3604872" cy="4362059"/>
          </a:xfrm>
          <a:prstGeom prst="rect">
            <a:avLst/>
          </a:prstGeom>
        </p:spPr>
      </p:pic>
      <p:sp>
        <p:nvSpPr>
          <p:cNvPr id="10" name="TextBox 17"/>
          <p:cNvSpPr txBox="1"/>
          <p:nvPr>
            <p:custDataLst>
              <p:tags r:id="rId3"/>
            </p:custDataLst>
          </p:nvPr>
        </p:nvSpPr>
        <p:spPr>
          <a:xfrm>
            <a:off x="3555699" y="1685261"/>
            <a:ext cx="1016301" cy="830997"/>
          </a:xfrm>
          <a:prstGeom prst="rect">
            <a:avLst/>
          </a:prstGeom>
          <a:noFill/>
        </p:spPr>
        <p:txBody>
          <a:bodyPr wrap="square" rtlCol="0">
            <a:spAutoFit/>
          </a:bodyPr>
          <a:p>
            <a:r>
              <a:rPr lang="en-US" altLang="zh-CN" sz="1600" i="0" dirty="0">
                <a:solidFill>
                  <a:srgbClr val="FFC000"/>
                </a:solidFill>
              </a:rPr>
              <a:t>Function under test</a:t>
            </a:r>
            <a:endParaRPr lang="zh-CN" altLang="en-US" sz="1600" i="0" dirty="0">
              <a:solidFill>
                <a:srgbClr val="FFC000"/>
              </a:solidFill>
            </a:endParaRPr>
          </a:p>
        </p:txBody>
      </p:sp>
      <p:sp>
        <p:nvSpPr>
          <p:cNvPr id="11" name="圆角矩形 10"/>
          <p:cNvSpPr/>
          <p:nvPr>
            <p:custDataLst>
              <p:tags r:id="rId4"/>
            </p:custDataLst>
          </p:nvPr>
        </p:nvSpPr>
        <p:spPr bwMode="auto">
          <a:xfrm>
            <a:off x="887922" y="1160354"/>
            <a:ext cx="893019" cy="104169"/>
          </a:xfrm>
          <a:prstGeom prst="roundRect">
            <a:avLst/>
          </a:prstGeom>
          <a:solidFill>
            <a:schemeClr val="bg2">
              <a:lumMod val="10000"/>
              <a:lumOff val="90000"/>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
            <a:endParaRPr lang="zh-CN" altLang="en-US" i="0">
              <a:ea typeface="宋体" panose="02010600030101010101" pitchFamily="2" charset="-122"/>
            </a:endParaRPr>
          </a:p>
        </p:txBody>
      </p:sp>
      <p:sp>
        <p:nvSpPr>
          <p:cNvPr id="12" name="圆角矩形 11"/>
          <p:cNvSpPr/>
          <p:nvPr>
            <p:custDataLst>
              <p:tags r:id="rId5"/>
            </p:custDataLst>
          </p:nvPr>
        </p:nvSpPr>
        <p:spPr bwMode="auto">
          <a:xfrm>
            <a:off x="1312597" y="2049460"/>
            <a:ext cx="1313502" cy="249014"/>
          </a:xfrm>
          <a:prstGeom prst="roundRect">
            <a:avLst/>
          </a:prstGeom>
          <a:solidFill>
            <a:schemeClr val="bg2">
              <a:lumMod val="10000"/>
              <a:lumOff val="90000"/>
              <a:alpha val="50000"/>
            </a:schemeClr>
          </a:solidFill>
          <a:ln w="9525" cap="flat" cmpd="sng" algn="ctr">
            <a:solidFill>
              <a:schemeClr val="accent2"/>
            </a:solidFill>
            <a:prstDash val="solid"/>
            <a:round/>
            <a:headEnd type="none" w="med" len="med"/>
            <a:tailEnd type="none" w="med" len="med"/>
          </a:ln>
          <a:effectLst/>
        </p:spPr>
        <p:txBody>
          <a:bodyPr vert="horz" wrap="square" lIns="0" tIns="0" rIns="0" bIns="0" numCol="1" rtlCol="0" anchor="ctr" anchorCtr="0" compatLnSpc="1"/>
          <a:p>
            <a:endParaRPr lang="zh-CN" altLang="en-US" i="0">
              <a:ea typeface="宋体" panose="02010600030101010101" pitchFamily="2" charset="-122"/>
            </a:endParaRPr>
          </a:p>
        </p:txBody>
      </p:sp>
      <p:sp>
        <p:nvSpPr>
          <p:cNvPr id="13" name="TextBox 10"/>
          <p:cNvSpPr txBox="1"/>
          <p:nvPr>
            <p:custDataLst>
              <p:tags r:id="rId6"/>
            </p:custDataLst>
          </p:nvPr>
        </p:nvSpPr>
        <p:spPr>
          <a:xfrm>
            <a:off x="3279268" y="1068652"/>
            <a:ext cx="1198036" cy="369332"/>
          </a:xfrm>
          <a:prstGeom prst="rect">
            <a:avLst/>
          </a:prstGeom>
          <a:noFill/>
        </p:spPr>
        <p:txBody>
          <a:bodyPr wrap="square" rtlCol="0">
            <a:spAutoFit/>
          </a:bodyPr>
          <a:p>
            <a:r>
              <a:rPr lang="en-US" altLang="zh-CN" dirty="0">
                <a:solidFill>
                  <a:srgbClr val="FF0000"/>
                </a:solidFill>
              </a:rPr>
              <a:t>Driver</a:t>
            </a:r>
            <a:endParaRPr lang="zh-CN" altLang="en-US" dirty="0">
              <a:solidFill>
                <a:srgbClr val="FF0000"/>
              </a:solidFill>
            </a:endParaRPr>
          </a:p>
        </p:txBody>
      </p:sp>
      <p:cxnSp>
        <p:nvCxnSpPr>
          <p:cNvPr id="14" name="直接箭头连接符 12"/>
          <p:cNvCxnSpPr>
            <a:stCxn id="13" idx="1"/>
          </p:cNvCxnSpPr>
          <p:nvPr>
            <p:custDataLst>
              <p:tags r:id="rId7"/>
            </p:custDataLst>
          </p:nvPr>
        </p:nvCxnSpPr>
        <p:spPr bwMode="auto">
          <a:xfrm flipH="1">
            <a:off x="1780941" y="1253318"/>
            <a:ext cx="1498327" cy="0"/>
          </a:xfrm>
          <a:prstGeom prst="straightConnector1">
            <a:avLst/>
          </a:prstGeom>
          <a:solidFill>
            <a:schemeClr val="accent1">
              <a:alpha val="50000"/>
            </a:schemeClr>
          </a:solidFill>
          <a:ln w="9525" cap="flat" cmpd="sng" algn="ctr">
            <a:solidFill>
              <a:srgbClr val="FF0000"/>
            </a:solidFill>
            <a:prstDash val="dash"/>
            <a:round/>
            <a:headEnd type="none" w="med" len="med"/>
            <a:tailEnd type="arrow"/>
          </a:ln>
          <a:effectLst/>
        </p:spPr>
      </p:cxnSp>
      <p:cxnSp>
        <p:nvCxnSpPr>
          <p:cNvPr id="15" name="直接箭头连接符 13"/>
          <p:cNvCxnSpPr/>
          <p:nvPr>
            <p:custDataLst>
              <p:tags r:id="rId8"/>
            </p:custDataLst>
          </p:nvPr>
        </p:nvCxnSpPr>
        <p:spPr bwMode="auto">
          <a:xfrm flipH="1">
            <a:off x="1780941" y="4639377"/>
            <a:ext cx="1125888" cy="251227"/>
          </a:xfrm>
          <a:prstGeom prst="straightConnector1">
            <a:avLst/>
          </a:prstGeom>
          <a:solidFill>
            <a:schemeClr val="accent1">
              <a:alpha val="50000"/>
            </a:schemeClr>
          </a:solidFill>
          <a:ln w="9525" cap="flat" cmpd="sng" algn="ctr">
            <a:solidFill>
              <a:srgbClr val="FF0000"/>
            </a:solidFill>
            <a:prstDash val="dash"/>
            <a:round/>
            <a:headEnd type="none" w="med" len="med"/>
            <a:tailEnd type="arrow"/>
          </a:ln>
          <a:effectLst/>
        </p:spPr>
      </p:cxnSp>
      <p:sp>
        <p:nvSpPr>
          <p:cNvPr id="16" name="TextBox 16"/>
          <p:cNvSpPr txBox="1"/>
          <p:nvPr>
            <p:custDataLst>
              <p:tags r:id="rId9"/>
            </p:custDataLst>
          </p:nvPr>
        </p:nvSpPr>
        <p:spPr>
          <a:xfrm>
            <a:off x="2783567" y="4425529"/>
            <a:ext cx="864096" cy="369332"/>
          </a:xfrm>
          <a:prstGeom prst="rect">
            <a:avLst/>
          </a:prstGeom>
          <a:noFill/>
        </p:spPr>
        <p:txBody>
          <a:bodyPr wrap="square" rtlCol="0">
            <a:spAutoFit/>
          </a:bodyPr>
          <a:p>
            <a:r>
              <a:rPr lang="en-US" altLang="zh-CN" dirty="0">
                <a:solidFill>
                  <a:srgbClr val="FF0000"/>
                </a:solidFill>
              </a:rPr>
              <a:t>Stub</a:t>
            </a:r>
            <a:endParaRPr lang="zh-CN" altLang="en-US" dirty="0">
              <a:solidFill>
                <a:srgbClr val="FF0000"/>
              </a:solidFill>
            </a:endParaRPr>
          </a:p>
        </p:txBody>
      </p:sp>
      <p:cxnSp>
        <p:nvCxnSpPr>
          <p:cNvPr id="17" name="直接箭头连接符 18"/>
          <p:cNvCxnSpPr>
            <a:endCxn id="12" idx="3"/>
          </p:cNvCxnSpPr>
          <p:nvPr>
            <p:custDataLst>
              <p:tags r:id="rId10"/>
            </p:custDataLst>
          </p:nvPr>
        </p:nvCxnSpPr>
        <p:spPr bwMode="auto">
          <a:xfrm flipH="1">
            <a:off x="2626099" y="2112028"/>
            <a:ext cx="1008758" cy="61939"/>
          </a:xfrm>
          <a:prstGeom prst="straightConnector1">
            <a:avLst/>
          </a:prstGeom>
          <a:solidFill>
            <a:schemeClr val="accent1">
              <a:alpha val="50000"/>
            </a:schemeClr>
          </a:solidFill>
          <a:ln w="9525" cap="flat" cmpd="sng" algn="ctr">
            <a:solidFill>
              <a:srgbClr val="FFC000"/>
            </a:solidFill>
            <a:prstDash val="dash"/>
            <a:round/>
            <a:headEnd type="none" w="med" len="med"/>
            <a:tailEnd type="arrow"/>
          </a:ln>
          <a:effectLst/>
        </p:spPr>
      </p:cxnSp>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26" y="161676"/>
            <a:ext cx="8161119" cy="523875"/>
          </a:xfrm>
        </p:spPr>
        <p:txBody>
          <a:bodyPr/>
          <a:lstStyle/>
          <a:p>
            <a:endParaRPr lang="zh-CN" altLang="en-US" sz="2400" dirty="0">
              <a:sym typeface="+mn-ea"/>
            </a:endParaRPr>
          </a:p>
        </p:txBody>
      </p:sp>
      <p:sp>
        <p:nvSpPr>
          <p:cNvPr id="4" name="文本框 3"/>
          <p:cNvSpPr txBox="1"/>
          <p:nvPr>
            <p:custDataLst>
              <p:tags r:id="rId1"/>
            </p:custDataLst>
          </p:nvPr>
        </p:nvSpPr>
        <p:spPr>
          <a:xfrm>
            <a:off x="984885" y="857885"/>
            <a:ext cx="4380865" cy="4130675"/>
          </a:xfrm>
          <a:prstGeom prst="rect">
            <a:avLst/>
          </a:prstGeom>
          <a:solidFill>
            <a:schemeClr val="accent4">
              <a:lumMod val="20000"/>
              <a:lumOff val="80000"/>
            </a:schemeClr>
          </a:solidFill>
        </p:spPr>
        <p:txBody>
          <a:bodyPr wrap="square">
            <a:noAutofit/>
          </a:bodyPr>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class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ParameterizedStub</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ICollaborator</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private int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public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ParameterizedStub</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(int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this.value</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public int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ComputeAndReturnValue</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6096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if (value &lt; 10)</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throw new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InvalidOperationException</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return value;</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custDataLst>
              <p:tags r:id="rId2"/>
            </p:custDataLst>
          </p:nvPr>
        </p:nvSpPr>
        <p:spPr>
          <a:xfrm>
            <a:off x="5475678" y="1476168"/>
            <a:ext cx="2971913" cy="1881284"/>
          </a:xfrm>
          <a:prstGeom prst="rect">
            <a:avLst/>
          </a:prstGeom>
          <a:noFill/>
        </p:spPr>
        <p:txBody>
          <a:bodyPr wrap="square" rtlCol="0">
            <a:spAutoFit/>
          </a:bodyPr>
          <a:p>
            <a:pPr>
              <a:lnSpc>
                <a:spcPct val="150000"/>
              </a:lnSpc>
            </a:pPr>
            <a:r>
              <a:rPr kumimoji="1" lang="zh-CN" altLang="en-US" sz="1600" dirty="0">
                <a:latin typeface="楷体" panose="02010609060101010101" charset="-122"/>
                <a:ea typeface="楷体" panose="02010609060101010101" charset="-122"/>
              </a:rPr>
              <a:t>不会像上一页返回一个</a:t>
            </a:r>
            <a:r>
              <a:rPr kumimoji="1" lang="zh-CN" altLang="en-US" sz="1600" dirty="0">
                <a:solidFill>
                  <a:srgbClr val="C00000"/>
                </a:solidFill>
                <a:latin typeface="楷体" panose="02010609060101010101" charset="-122"/>
                <a:ea typeface="楷体" panose="02010609060101010101" charset="-122"/>
              </a:rPr>
              <a:t>硬编码数值</a:t>
            </a:r>
            <a:r>
              <a:rPr kumimoji="1" lang="zh-CN" altLang="en-US" sz="1600" dirty="0">
                <a:latin typeface="楷体" panose="02010609060101010101" charset="-122"/>
                <a:ea typeface="楷体" panose="02010609060101010101" charset="-122"/>
              </a:rPr>
              <a:t>，</a:t>
            </a:r>
            <a:r>
              <a:rPr lang="zh-CN" altLang="zh-CN" sz="1600" dirty="0">
                <a:effectLst/>
                <a:latin typeface="楷体" panose="02010609060101010101" charset="-122"/>
                <a:ea typeface="楷体" panose="02010609060101010101" charset="-122"/>
                <a:cs typeface="Times New Roman" panose="02020603050405020304" pitchFamily="18" charset="0"/>
              </a:rPr>
              <a:t>让一个桩对象返回单个数值是最简单，但也</a:t>
            </a:r>
            <a:r>
              <a:rPr lang="zh-CN" altLang="en-US" sz="1600" dirty="0">
                <a:effectLst/>
                <a:latin typeface="楷体" panose="02010609060101010101" charset="-122"/>
                <a:ea typeface="楷体" panose="02010609060101010101" charset="-122"/>
                <a:cs typeface="Times New Roman" panose="02020603050405020304" pitchFamily="18" charset="0"/>
              </a:rPr>
              <a:t>是</a:t>
            </a:r>
            <a:r>
              <a:rPr lang="zh-CN" altLang="zh-CN" sz="1600" dirty="0">
                <a:effectLst/>
                <a:latin typeface="楷体" panose="02010609060101010101" charset="-122"/>
                <a:ea typeface="楷体" panose="02010609060101010101" charset="-122"/>
                <a:cs typeface="Times New Roman" panose="02020603050405020304" pitchFamily="18" charset="0"/>
              </a:rPr>
              <a:t>最不聪明的做法</a:t>
            </a:r>
            <a:r>
              <a:rPr lang="zh-CN" altLang="en-US" sz="1600" dirty="0">
                <a:effectLst/>
                <a:latin typeface="楷体" panose="02010609060101010101" charset="-122"/>
                <a:ea typeface="楷体" panose="02010609060101010101" charset="-122"/>
                <a:cs typeface="Times New Roman" panose="02020603050405020304" pitchFamily="18" charset="0"/>
              </a:rPr>
              <a:t>，因为</a:t>
            </a:r>
            <a:r>
              <a:rPr lang="zh-CN" altLang="zh-CN" sz="1600" dirty="0">
                <a:effectLst/>
                <a:latin typeface="楷体" panose="02010609060101010101" charset="-122"/>
                <a:ea typeface="楷体" panose="02010609060101010101" charset="-122"/>
                <a:cs typeface="Times New Roman" panose="02020603050405020304" pitchFamily="18" charset="0"/>
              </a:rPr>
              <a:t>其它测试迟早都需要返回一个不同的数值</a:t>
            </a:r>
            <a:r>
              <a:rPr lang="zh-CN" altLang="zh-CN" sz="1600" dirty="0">
                <a:effectLst/>
                <a:latin typeface="楷体" panose="02010609060101010101" charset="-122"/>
                <a:ea typeface="楷体" panose="02010609060101010101" charset="-122"/>
              </a:rPr>
              <a:t> </a:t>
            </a:r>
            <a:endParaRPr kumimoji="1" lang="zh-CN" altLang="en-US" sz="1600" dirty="0">
              <a:latin typeface="楷体" panose="02010609060101010101" charset="-122"/>
              <a:ea typeface="楷体" panose="02010609060101010101" charset="-122"/>
            </a:endParaRPr>
          </a:p>
        </p:txBody>
      </p:sp>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类</a:t>
            </a:r>
            <a:r>
              <a:rPr lang="zh-CN" altLang="en-US" sz="2400" dirty="0">
                <a:sym typeface="+mn-ea"/>
              </a:rPr>
              <a:t>测试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类的单元测试可看作是对类的成员函数进行测试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对核心或重要的方法进行全面单元测试，第3章中介绍的测试方法都可以应用</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要考虑子类与父类中继承与多态的使用对类的单元测试的影响</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在最复杂的情况下采用展平</a:t>
            </a:r>
            <a:r>
              <a:rPr lang="zh-CN" altLang="en-US" sz="2000" dirty="0">
                <a:latin typeface="微软雅黑" panose="020B0503020204020204" pitchFamily="34" charset="-122"/>
                <a:ea typeface="微软雅黑" panose="020B0503020204020204" pitchFamily="34" charset="-122"/>
                <a:sym typeface="+mn-ea"/>
              </a:rPr>
              <a:t>测试</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5.5 </a:t>
            </a:r>
            <a:r>
              <a:rPr lang="zh-CN" altLang="en-US" sz="4800" b="1" dirty="0">
                <a:solidFill>
                  <a:schemeClr val="accent2">
                    <a:lumMod val="75000"/>
                  </a:schemeClr>
                </a:solidFill>
              </a:rPr>
              <a:t>分层单元</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分层单元测试（</a:t>
            </a:r>
            <a:r>
              <a:rPr lang="zh-CN" altLang="en-US" sz="2400" dirty="0">
                <a:sym typeface="+mn-ea"/>
              </a:rPr>
              <a:t>了解）</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应用程序分层构造，单元测试的时候也需要分层</a:t>
            </a:r>
            <a:r>
              <a:rPr lang="zh-CN" altLang="en-US" sz="2000" dirty="0">
                <a:latin typeface="微软雅黑" panose="020B0503020204020204" pitchFamily="34" charset="-122"/>
                <a:ea typeface="微软雅黑" panose="020B0503020204020204" pitchFamily="34" charset="-122"/>
                <a:sym typeface="+mn-ea"/>
              </a:rPr>
              <a:t>进行</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Action</a:t>
            </a:r>
            <a:r>
              <a:rPr lang="zh-CN" altLang="en-US" sz="2000" dirty="0">
                <a:latin typeface="微软雅黑" panose="020B0503020204020204" pitchFamily="34" charset="-122"/>
                <a:ea typeface="微软雅黑" panose="020B0503020204020204" pitchFamily="34" charset="-122"/>
                <a:sym typeface="+mn-ea"/>
              </a:rPr>
              <a:t>层的单元测试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数据访问层的</a:t>
            </a:r>
            <a:r>
              <a:rPr lang="zh-CN" altLang="en-US" sz="2000" dirty="0">
                <a:latin typeface="微软雅黑" panose="020B0503020204020204" pitchFamily="34" charset="-122"/>
                <a:ea typeface="微软雅黑" panose="020B0503020204020204" pitchFamily="34" charset="-122"/>
                <a:sym typeface="+mn-ea"/>
              </a:rPr>
              <a:t>单元测试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servlet</a:t>
            </a:r>
            <a:r>
              <a:rPr lang="zh-CN" altLang="en-US" sz="2000" dirty="0">
                <a:latin typeface="微软雅黑" panose="020B0503020204020204" pitchFamily="34" charset="-122"/>
                <a:ea typeface="微软雅黑" panose="020B0503020204020204" pitchFamily="34" charset="-122"/>
                <a:sym typeface="+mn-ea"/>
              </a:rPr>
              <a:t>的</a:t>
            </a:r>
            <a:r>
              <a:rPr lang="zh-CN" altLang="en-US" sz="2000" dirty="0">
                <a:latin typeface="微软雅黑" panose="020B0503020204020204" pitchFamily="34" charset="-122"/>
                <a:ea typeface="微软雅黑" panose="020B0503020204020204" pitchFamily="34" charset="-122"/>
                <a:sym typeface="+mn-ea"/>
              </a:rPr>
              <a:t>单元测试</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5.1</a:t>
            </a:r>
            <a:r>
              <a:rPr lang="zh-CN" altLang="en-US" sz="4800" b="1" dirty="0">
                <a:solidFill>
                  <a:schemeClr val="accent2">
                    <a:lumMod val="75000"/>
                  </a:schemeClr>
                </a:solidFill>
              </a:rPr>
              <a:t> 代码评审与分析</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5.6 </a:t>
            </a:r>
            <a:r>
              <a:rPr lang="zh-CN" altLang="en-US" sz="4800" b="1" dirty="0">
                <a:solidFill>
                  <a:schemeClr val="accent2">
                    <a:lumMod val="75000"/>
                  </a:schemeClr>
                </a:solidFill>
              </a:rPr>
              <a:t>单元</a:t>
            </a:r>
            <a:r>
              <a:rPr lang="zh-CN" altLang="zh-CN" sz="4800" b="1" dirty="0">
                <a:solidFill>
                  <a:schemeClr val="accent2">
                    <a:lumMod val="75000"/>
                  </a:schemeClr>
                </a:solidFill>
              </a:rPr>
              <a:t>测试工具（</a:t>
            </a:r>
            <a:r>
              <a:rPr lang="zh-CN" altLang="zh-CN" sz="4800" b="1" dirty="0">
                <a:solidFill>
                  <a:schemeClr val="accent2">
                    <a:lumMod val="75000"/>
                  </a:schemeClr>
                </a:solidFill>
              </a:rPr>
              <a:t>了解） </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单元测试工具</a:t>
            </a:r>
            <a:endParaRPr kumimoji="1" lang="zh-CN" altLang="en-US" dirty="0"/>
          </a:p>
        </p:txBody>
      </p:sp>
      <p:sp>
        <p:nvSpPr>
          <p:cNvPr id="4" name="灯片编号占位符 3"/>
          <p:cNvSpPr>
            <a:spLocks noGrp="1"/>
          </p:cNvSpPr>
          <p:nvPr>
            <p:ph type="sldNum" sz="quarter" idx="10"/>
          </p:nvPr>
        </p:nvSpPr>
        <p:spPr/>
        <p:txBody>
          <a:bodyPr/>
          <a:lstStyle/>
          <a:p>
            <a:fld id="{465EFE0A-B425-5D4C-B2B5-64972D2E3BEB}" type="slidenum">
              <a:rPr lang="en-US" altLang="zh-CN" smtClean="0"/>
            </a:fld>
            <a:endParaRPr lang="en-US" altLang="zh-CN"/>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0941" y="663489"/>
            <a:ext cx="7526020" cy="4186385"/>
          </a:xfrm>
          <a:prstGeom prst="rect">
            <a:avLst/>
          </a:prstGeom>
        </p:spPr>
      </p:pic>
    </p:spTree>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245996"/>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涉及单元测试工具</a:t>
            </a:r>
            <a:r>
              <a:rPr lang="en-US" altLang="zh-CN" sz="2000" dirty="0">
                <a:latin typeface="微软雅黑" panose="020B0503020204020204" pitchFamily="34" charset="-122"/>
                <a:ea typeface="微软雅黑" panose="020B0503020204020204" pitchFamily="34" charset="-122"/>
                <a:sym typeface="+mn-ea"/>
              </a:rPr>
              <a:t>JUnit</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Mock</a:t>
            </a:r>
            <a:r>
              <a:rPr lang="zh-CN" altLang="en-US" sz="2000" dirty="0">
                <a:latin typeface="微软雅黑" panose="020B0503020204020204" pitchFamily="34" charset="-122"/>
                <a:ea typeface="微软雅黑" panose="020B0503020204020204" pitchFamily="34" charset="-122"/>
                <a:sym typeface="+mn-ea"/>
              </a:rPr>
              <a:t>框架</a:t>
            </a:r>
            <a:r>
              <a:rPr lang="en-US" altLang="zh-CN" sz="2000" dirty="0">
                <a:latin typeface="微软雅黑" panose="020B0503020204020204" pitchFamily="34" charset="-122"/>
                <a:ea typeface="微软雅黑" panose="020B0503020204020204" pitchFamily="34" charset="-122"/>
                <a:sym typeface="+mn-ea"/>
              </a:rPr>
              <a:t>Mockito</a:t>
            </a:r>
            <a:r>
              <a:rPr lang="zh-CN" altLang="en-US" sz="2000" dirty="0">
                <a:latin typeface="微软雅黑" panose="020B0503020204020204" pitchFamily="34" charset="-122"/>
                <a:ea typeface="微软雅黑" panose="020B0503020204020204" pitchFamily="34" charset="-122"/>
                <a:sym typeface="+mn-ea"/>
              </a:rPr>
              <a:t>，以及覆盖率工具</a:t>
            </a:r>
            <a:r>
              <a:rPr lang="en-US" altLang="zh-CN" sz="2000" dirty="0">
                <a:latin typeface="微软雅黑" panose="020B0503020204020204" pitchFamily="34" charset="-122"/>
                <a:ea typeface="微软雅黑" panose="020B0503020204020204" pitchFamily="34" charset="-122"/>
                <a:sym typeface="+mn-ea"/>
              </a:rPr>
              <a:t>JaCoCo</a:t>
            </a:r>
            <a:endParaRPr lang="en-US" altLang="zh-CN"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JUnit</a:t>
            </a:r>
            <a:endParaRPr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多数集成开发环境会提供单元测试</a:t>
            </a:r>
            <a:r>
              <a:rPr lang="zh-CN" altLang="en-US" sz="2000" dirty="0">
                <a:latin typeface="微软雅黑" panose="020B0503020204020204" pitchFamily="34" charset="-122"/>
                <a:ea typeface="微软雅黑" panose="020B0503020204020204" pitchFamily="34" charset="-122"/>
                <a:sym typeface="+mn-ea"/>
              </a:rPr>
              <a:t>工具</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典型的例子时</a:t>
            </a:r>
            <a:r>
              <a:rPr lang="en-US" altLang="zh-CN" sz="2000" dirty="0">
                <a:latin typeface="微软雅黑" panose="020B0503020204020204" pitchFamily="34" charset="-122"/>
                <a:ea typeface="微软雅黑" panose="020B0503020204020204" pitchFamily="34" charset="-122"/>
                <a:sym typeface="+mn-ea"/>
              </a:rPr>
              <a:t>xUnit</a:t>
            </a:r>
            <a:r>
              <a:rPr lang="zh-CN" altLang="en-US" sz="2000" dirty="0">
                <a:latin typeface="微软雅黑" panose="020B0503020204020204" pitchFamily="34" charset="-122"/>
                <a:ea typeface="微软雅黑" panose="020B0503020204020204" pitchFamily="34" charset="-122"/>
                <a:sym typeface="+mn-ea"/>
              </a:rPr>
              <a:t>工具家族：</a:t>
            </a:r>
            <a:r>
              <a:rPr lang="en-US" altLang="zh-CN" sz="2000" dirty="0">
                <a:latin typeface="微软雅黑" panose="020B0503020204020204" pitchFamily="34" charset="-122"/>
                <a:ea typeface="微软雅黑" panose="020B0503020204020204" pitchFamily="34" charset="-122"/>
                <a:sym typeface="+mn-ea"/>
              </a:rPr>
              <a:t>JUnit</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CppUnit</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JUnit</a:t>
            </a:r>
            <a:r>
              <a:rPr lang="zh-CN" altLang="en-US" sz="2000" dirty="0">
                <a:latin typeface="微软雅黑" panose="020B0503020204020204" pitchFamily="34" charset="-122"/>
                <a:ea typeface="微软雅黑" panose="020B0503020204020204" pitchFamily="34" charset="-122"/>
                <a:sym typeface="+mn-ea"/>
              </a:rPr>
              <a:t>是一个开放源代码的</a:t>
            </a:r>
            <a:r>
              <a:rPr lang="en-US" altLang="zh-CN" sz="2000" dirty="0">
                <a:latin typeface="微软雅黑" panose="020B0503020204020204" pitchFamily="34" charset="-122"/>
                <a:ea typeface="微软雅黑" panose="020B0503020204020204" pitchFamily="34" charset="-122"/>
                <a:sym typeface="+mn-ea"/>
              </a:rPr>
              <a:t>java</a:t>
            </a:r>
            <a:r>
              <a:rPr lang="zh-CN" altLang="en-US" sz="2000" dirty="0">
                <a:latin typeface="微软雅黑" panose="020B0503020204020204" pitchFamily="34" charset="-122"/>
                <a:ea typeface="微软雅黑" panose="020B0503020204020204" pitchFamily="34" charset="-122"/>
                <a:sym typeface="+mn-ea"/>
              </a:rPr>
              <a:t>测试框架，目前已经成为</a:t>
            </a:r>
            <a:r>
              <a:rPr lang="en-US" altLang="zh-CN" sz="2000" dirty="0">
                <a:latin typeface="微软雅黑" panose="020B0503020204020204" pitchFamily="34" charset="-122"/>
                <a:ea typeface="微软雅黑" panose="020B0503020204020204" pitchFamily="34" charset="-122"/>
                <a:sym typeface="+mn-ea"/>
              </a:rPr>
              <a:t>java</a:t>
            </a:r>
            <a:r>
              <a:rPr lang="zh-CN" altLang="en-US" sz="2000" dirty="0">
                <a:latin typeface="微软雅黑" panose="020B0503020204020204" pitchFamily="34" charset="-122"/>
                <a:ea typeface="微软雅黑" panose="020B0503020204020204" pitchFamily="34" charset="-122"/>
                <a:sym typeface="+mn-ea"/>
              </a:rPr>
              <a:t>单元测试框架的业界</a:t>
            </a:r>
            <a:r>
              <a:rPr lang="zh-CN" altLang="en-US" sz="2000" dirty="0">
                <a:latin typeface="微软雅黑" panose="020B0503020204020204" pitchFamily="34" charset="-122"/>
                <a:ea typeface="微软雅黑" panose="020B0503020204020204" pitchFamily="34" charset="-122"/>
                <a:sym typeface="+mn-ea"/>
              </a:rPr>
              <a:t>标准</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JUnit5</a:t>
            </a:r>
            <a:r>
              <a:rPr lang="zh-CN" altLang="en-US" sz="2400" dirty="0">
                <a:sym typeface="+mn-ea"/>
              </a:rPr>
              <a:t>架构</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2341245" y="88900"/>
            <a:ext cx="5367020" cy="496506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3975" y="4360545"/>
            <a:ext cx="1873885" cy="605155"/>
          </a:xfrm>
          <a:prstGeom prst="rect">
            <a:avLst/>
          </a:prstGeom>
        </p:spPr>
      </p:pic>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209550" y="1337945"/>
            <a:ext cx="8801735" cy="2980055"/>
          </a:xfrm>
          <a:prstGeom prst="rect">
            <a:avLst/>
          </a:prstGeom>
        </p:spPr>
      </p:pic>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JUnit</a:t>
            </a:r>
            <a:r>
              <a:rPr lang="zh-CN" altLang="en-US" sz="2400" dirty="0">
                <a:sym typeface="+mn-ea"/>
              </a:rPr>
              <a:t>的关键</a:t>
            </a:r>
            <a:r>
              <a:rPr lang="zh-CN" altLang="en-US" sz="2400" dirty="0">
                <a:sym typeface="+mn-ea"/>
              </a:rPr>
              <a:t>类</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Assert</a:t>
            </a:r>
            <a:r>
              <a:rPr lang="zh-CN" altLang="en-US" sz="2000" dirty="0">
                <a:latin typeface="微软雅黑" panose="020B0503020204020204" pitchFamily="34" charset="-122"/>
                <a:ea typeface="微软雅黑" panose="020B0503020204020204" pitchFamily="34" charset="-122"/>
                <a:sym typeface="+mn-ea"/>
              </a:rPr>
              <a:t>（断言）</a:t>
            </a:r>
            <a:r>
              <a:rPr lang="zh-CN" altLang="en-US" sz="2000" dirty="0">
                <a:latin typeface="微软雅黑" panose="020B0503020204020204" pitchFamily="34" charset="-122"/>
                <a:ea typeface="微软雅黑" panose="020B0503020204020204" pitchFamily="34" charset="-122"/>
                <a:sym typeface="+mn-ea"/>
              </a:rPr>
              <a:t>类：JUnit框架中非常重要的类，用于判断所返回的实际结果与预期结果是否相符。</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Annotation （注释）类：用于进行</a:t>
            </a:r>
            <a:r>
              <a:rPr lang="zh-CN" altLang="en-US" sz="2000" dirty="0">
                <a:latin typeface="微软雅黑" panose="020B0503020204020204" pitchFamily="34" charset="-122"/>
                <a:ea typeface="微软雅黑" panose="020B0503020204020204" pitchFamily="34" charset="-122"/>
                <a:sym typeface="+mn-ea"/>
              </a:rPr>
              <a:t>注解。JUnit中以@引导</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Assert</a:t>
            </a:r>
            <a:r>
              <a:rPr lang="zh-CN" altLang="en-US" sz="2400" dirty="0">
                <a:sym typeface="+mn-ea"/>
              </a:rPr>
              <a:t>类</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119380" y="1291273"/>
            <a:ext cx="4568825"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JUnit通过Assert类提供了一系列断言方法来判断程序的运行结果。断言方法中的参数包括期望变量varexpected 和实际变量varactual 。若varexpected 与varactual 的值相等，则表明程序运行结果与期望相符；否则表明程序运行结果与期望相异，测试用例运行失败</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1400" dirty="0">
                <a:latin typeface="微软雅黑" panose="020B0503020204020204" pitchFamily="34" charset="-122"/>
                <a:ea typeface="微软雅黑" panose="020B0503020204020204" pitchFamily="34" charset="-122"/>
                <a:sym typeface="+mn-ea"/>
              </a:rPr>
              <a:t>assertEaual()</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assertFalse()</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assertSame()</a:t>
            </a:r>
            <a:endParaRPr lang="en-US" altLang="zh-CN"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1400" dirty="0">
                <a:latin typeface="微软雅黑" panose="020B0503020204020204" pitchFamily="34" charset="-122"/>
                <a:ea typeface="微软雅黑" panose="020B0503020204020204" pitchFamily="34" charset="-122"/>
                <a:sym typeface="+mn-ea"/>
              </a:rPr>
              <a:t>assertArrayEquals()</a:t>
            </a:r>
            <a:r>
              <a:rPr lang="zh-CN" altLang="en-US" sz="1400" dirty="0">
                <a:latin typeface="微软雅黑" panose="020B0503020204020204" pitchFamily="34" charset="-122"/>
                <a:ea typeface="微软雅黑" panose="020B0503020204020204" pitchFamily="34" charset="-122"/>
                <a:sym typeface="+mn-ea"/>
              </a:rPr>
              <a:t>，</a:t>
            </a:r>
            <a:r>
              <a:rPr lang="en-US" altLang="zh-CN" sz="1400" dirty="0">
                <a:latin typeface="微软雅黑" panose="020B0503020204020204" pitchFamily="34" charset="-122"/>
                <a:ea typeface="微软雅黑" panose="020B0503020204020204" pitchFamily="34" charset="-122"/>
                <a:sym typeface="+mn-ea"/>
              </a:rPr>
              <a:t>assertAll()</a:t>
            </a:r>
            <a:endParaRPr lang="en-US" altLang="zh-CN"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4687889" y="171419"/>
            <a:ext cx="4236498" cy="4825458"/>
          </a:xfrm>
          <a:prstGeom prst="rect">
            <a:avLst/>
          </a:prstGeom>
        </p:spPr>
      </p:pic>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Annotation</a:t>
            </a:r>
            <a:r>
              <a:rPr lang="zh-CN" altLang="en-US" sz="2400" dirty="0">
                <a:sym typeface="+mn-ea"/>
              </a:rPr>
              <a:t>类</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4481830"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常用的JUnit Annotation 包括</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@Test</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@ParameterizedTest</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@RepeatedTest</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@TestFactory</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@Beforeeach</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@Aftereach</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@BeforeAll</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@AfterAll</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1400" dirty="0">
                <a:latin typeface="微软雅黑" panose="020B0503020204020204" pitchFamily="34" charset="-122"/>
                <a:ea typeface="微软雅黑" panose="020B0503020204020204" pitchFamily="34" charset="-122"/>
                <a:sym typeface="+mn-ea"/>
              </a:rPr>
              <a:t>...</a:t>
            </a:r>
            <a:endParaRPr lang="en-US" altLang="zh-CN" sz="1400" dirty="0">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custDataLst>
              <p:tags r:id="rId1"/>
            </p:custDataLst>
          </p:nvPr>
        </p:nvPicPr>
        <p:blipFill>
          <a:blip r:embed="rId2"/>
          <a:stretch>
            <a:fillRect/>
          </a:stretch>
        </p:blipFill>
        <p:spPr>
          <a:xfrm>
            <a:off x="5272331" y="763551"/>
            <a:ext cx="3810074" cy="4308072"/>
          </a:xfrm>
          <a:prstGeom prst="rect">
            <a:avLst/>
          </a:prstGeom>
        </p:spPr>
      </p:pic>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717971"/>
            <a:ext cx="2256769" cy="4425529"/>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zh-CN" altLang="en-US" dirty="0"/>
              <a:t>单元测试脚本</a:t>
            </a:r>
            <a:r>
              <a:rPr lang="zh-CN" altLang="en-US" sz="2400" dirty="0"/>
              <a:t>（以</a:t>
            </a:r>
            <a:r>
              <a:rPr lang="en-US" altLang="zh-CN" sz="2400" dirty="0"/>
              <a:t>Junit</a:t>
            </a:r>
            <a:r>
              <a:rPr lang="zh-CN" altLang="en-US" sz="2400" dirty="0"/>
              <a:t> </a:t>
            </a:r>
            <a:r>
              <a:rPr lang="en-US" altLang="zh-CN" sz="2400" dirty="0"/>
              <a:t>5</a:t>
            </a:r>
            <a:r>
              <a:rPr lang="zh-CN" altLang="en-US" sz="2400" dirty="0"/>
              <a:t>为例）</a:t>
            </a:r>
            <a:endParaRPr lang="zh-CN" altLang="en-US" sz="2400" dirty="0"/>
          </a:p>
        </p:txBody>
      </p:sp>
      <p:pic>
        <p:nvPicPr>
          <p:cNvPr id="12" name="图片 11"/>
          <p:cNvPicPr>
            <a:picLocks noChangeAspect="1"/>
          </p:cNvPicPr>
          <p:nvPr/>
        </p:nvPicPr>
        <p:blipFill>
          <a:blip r:embed="rId2"/>
          <a:stretch>
            <a:fillRect/>
          </a:stretch>
        </p:blipFill>
        <p:spPr>
          <a:xfrm>
            <a:off x="2098624" y="974465"/>
            <a:ext cx="2809843" cy="3451064"/>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3"/>
          <a:stretch>
            <a:fillRect/>
          </a:stretch>
        </p:blipFill>
        <p:spPr>
          <a:xfrm>
            <a:off x="4277420" y="1806684"/>
            <a:ext cx="4866580" cy="22481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ppt_x</p:attrName>
                                        </p:attrNameLst>
                                      </p:cBhvr>
                                      <p:tavLst>
                                        <p:tav tm="0">
                                          <p:val>
                                            <p:strVal val="#ppt_x-#ppt_w*1.125000"/>
                                          </p:val>
                                        </p:tav>
                                        <p:tav tm="100000">
                                          <p:val>
                                            <p:strVal val="#ppt_x"/>
                                          </p:val>
                                        </p:tav>
                                      </p:tavLst>
                                    </p:anim>
                                    <p:animEffect transition="in" filter="wipe(right)">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编码</a:t>
            </a:r>
            <a:r>
              <a:rPr lang="zh-CN" altLang="en-US" sz="2400" dirty="0">
                <a:sym typeface="+mn-ea"/>
              </a:rPr>
              <a:t>标准和</a:t>
            </a:r>
            <a:r>
              <a:rPr lang="zh-CN" altLang="en-US" sz="2400" dirty="0">
                <a:sym typeface="+mn-ea"/>
              </a:rPr>
              <a:t>规范</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45845"/>
            <a:ext cx="7943215" cy="34251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编码标准和规范增加程序的可读性、可靠性、可维护性和</a:t>
            </a:r>
            <a:r>
              <a:rPr lang="zh-CN" altLang="en-US" sz="2000" dirty="0">
                <a:latin typeface="微软雅黑" panose="020B0503020204020204" pitchFamily="34" charset="-122"/>
                <a:ea typeface="微软雅黑" panose="020B0503020204020204" pitchFamily="34" charset="-122"/>
                <a:sym typeface="+mn-ea"/>
              </a:rPr>
              <a:t>移植性</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编程语言（如</a:t>
            </a:r>
            <a:r>
              <a:rPr lang="en-US" altLang="zh-CN" sz="2000" dirty="0">
                <a:latin typeface="微软雅黑" panose="020B0503020204020204" pitchFamily="34" charset="-122"/>
                <a:ea typeface="微软雅黑" panose="020B0503020204020204" pitchFamily="34" charset="-122"/>
                <a:sym typeface="+mn-ea"/>
              </a:rPr>
              <a:t>C++</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JAVA</a:t>
            </a:r>
            <a:r>
              <a:rPr lang="zh-CN" altLang="en-US" sz="2000" dirty="0">
                <a:latin typeface="微软雅黑" panose="020B0503020204020204" pitchFamily="34" charset="-122"/>
                <a:ea typeface="微软雅黑" panose="020B0503020204020204" pitchFamily="34" charset="-122"/>
                <a:sym typeface="+mn-ea"/>
              </a:rPr>
              <a:t>）有着它们自己的标准，具体见</a:t>
            </a:r>
            <a:r>
              <a:rPr lang="zh-CN" altLang="en-US" sz="2000" dirty="0">
                <a:latin typeface="微软雅黑" panose="020B0503020204020204" pitchFamily="34" charset="-122"/>
                <a:ea typeface="微软雅黑" panose="020B0503020204020204" pitchFamily="34" charset="-122"/>
                <a:sym typeface="+mn-ea"/>
              </a:rPr>
              <a:t>下一页</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例如</a:t>
            </a:r>
            <a:r>
              <a:rPr lang="en-US" altLang="zh-CN" sz="2000" dirty="0">
                <a:latin typeface="微软雅黑" panose="020B0503020204020204" pitchFamily="34" charset="-122"/>
                <a:ea typeface="微软雅黑" panose="020B0503020204020204" pitchFamily="34" charset="-122"/>
                <a:sym typeface="+mn-ea"/>
              </a:rPr>
              <a:t>MISRA C coding standard</a:t>
            </a:r>
            <a:r>
              <a:rPr lang="zh-CN" altLang="en-US" sz="2000" dirty="0">
                <a:latin typeface="微软雅黑" panose="020B0503020204020204" pitchFamily="34" charset="-122"/>
                <a:ea typeface="微软雅黑" panose="020B0503020204020204" pitchFamily="34" charset="-122"/>
                <a:sym typeface="+mn-ea"/>
              </a:rPr>
              <a:t>，给出了</a:t>
            </a:r>
            <a:r>
              <a:rPr lang="en-US" altLang="zh-CN" sz="2000" dirty="0">
                <a:latin typeface="微软雅黑" panose="020B0503020204020204" pitchFamily="34" charset="-122"/>
                <a:ea typeface="微软雅黑" panose="020B0503020204020204" pitchFamily="34" charset="-122"/>
                <a:sym typeface="+mn-ea"/>
              </a:rPr>
              <a:t>127</a:t>
            </a:r>
            <a:r>
              <a:rPr lang="zh-CN" altLang="en-US" sz="2000" dirty="0">
                <a:latin typeface="微软雅黑" panose="020B0503020204020204" pitchFamily="34" charset="-122"/>
                <a:ea typeface="微软雅黑" panose="020B0503020204020204" pitchFamily="34" charset="-122"/>
                <a:sym typeface="+mn-ea"/>
              </a:rPr>
              <a:t>条</a:t>
            </a:r>
            <a:r>
              <a:rPr lang="en-US" altLang="zh-CN" sz="2000" dirty="0">
                <a:latin typeface="微软雅黑" panose="020B0503020204020204" pitchFamily="34" charset="-122"/>
                <a:ea typeface="微软雅黑" panose="020B0503020204020204" pitchFamily="34" charset="-122"/>
                <a:sym typeface="+mn-ea"/>
              </a:rPr>
              <a:t>C</a:t>
            </a:r>
            <a:r>
              <a:rPr lang="zh-CN" altLang="en-US" sz="2000" dirty="0">
                <a:latin typeface="微软雅黑" panose="020B0503020204020204" pitchFamily="34" charset="-122"/>
                <a:ea typeface="微软雅黑" panose="020B0503020204020204" pitchFamily="34" charset="-122"/>
                <a:sym typeface="+mn-ea"/>
              </a:rPr>
              <a:t>语言编码标准，</a:t>
            </a:r>
            <a:r>
              <a:rPr lang="zh-CN" altLang="en-US" sz="2000" dirty="0">
                <a:latin typeface="微软雅黑" panose="020B0503020204020204" pitchFamily="34" charset="-122"/>
                <a:ea typeface="微软雅黑" panose="020B0503020204020204" pitchFamily="34" charset="-122"/>
                <a:sym typeface="+mn-ea"/>
              </a:rPr>
              <a:t>包括</a:t>
            </a:r>
            <a:endParaRPr lang="zh-CN" altLang="en-US" sz="20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不得使用类型</a:t>
            </a:r>
            <a:r>
              <a:rPr lang="en-US" altLang="zh-CN" sz="1600" dirty="0">
                <a:latin typeface="微软雅黑" panose="020B0503020204020204" pitchFamily="34" charset="-122"/>
                <a:ea typeface="微软雅黑" panose="020B0503020204020204" pitchFamily="34" charset="-122"/>
                <a:sym typeface="+mn-ea"/>
              </a:rPr>
              <a:t>char</a:t>
            </a:r>
            <a:r>
              <a:rPr lang="zh-CN" altLang="en-US" sz="1600" dirty="0">
                <a:latin typeface="微软雅黑" panose="020B0503020204020204" pitchFamily="34" charset="-122"/>
                <a:ea typeface="微软雅黑" panose="020B0503020204020204" pitchFamily="34" charset="-122"/>
                <a:sym typeface="+mn-ea"/>
              </a:rPr>
              <a:t>，而是显式声明为</a:t>
            </a:r>
            <a:r>
              <a:rPr lang="en-US" altLang="zh-CN" sz="1600" dirty="0">
                <a:latin typeface="微软雅黑" panose="020B0503020204020204" pitchFamily="34" charset="-122"/>
                <a:ea typeface="微软雅黑" panose="020B0503020204020204" pitchFamily="34" charset="-122"/>
                <a:sym typeface="+mn-ea"/>
              </a:rPr>
              <a:t>unsigned char</a:t>
            </a:r>
            <a:r>
              <a:rPr lang="zh-CN" altLang="en-US" sz="1600" dirty="0">
                <a:latin typeface="微软雅黑" panose="020B0503020204020204" pitchFamily="34" charset="-122"/>
                <a:ea typeface="微软雅黑" panose="020B0503020204020204" pitchFamily="34" charset="-122"/>
                <a:sym typeface="+mn-ea"/>
              </a:rPr>
              <a:t>或</a:t>
            </a:r>
            <a:r>
              <a:rPr lang="en-US" altLang="zh-CN" sz="1600" dirty="0">
                <a:latin typeface="微软雅黑" panose="020B0503020204020204" pitchFamily="34" charset="-122"/>
                <a:ea typeface="微软雅黑" panose="020B0503020204020204" pitchFamily="34" charset="-122"/>
                <a:sym typeface="+mn-ea"/>
              </a:rPr>
              <a:t>signed char</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数字和常数应当加上适当后缀表示类型，如</a:t>
            </a:r>
            <a:r>
              <a:rPr lang="en-US" altLang="zh-CN" sz="1600" dirty="0">
                <a:latin typeface="微软雅黑" panose="020B0503020204020204" pitchFamily="34" charset="-122"/>
                <a:ea typeface="微软雅黑" panose="020B0503020204020204" pitchFamily="34" charset="-122"/>
                <a:sym typeface="+mn-ea"/>
              </a:rPr>
              <a:t>51L</a:t>
            </a:r>
            <a:endParaRPr lang="en-US" altLang="zh-CN"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不得定义与外部作用域中某个标识符同名的对象</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en-US" altLang="zh-CN"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359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pitchFamily="34" charset="-122"/>
                <a:ea typeface="微软雅黑" panose="020B0503020204020204" pitchFamily="34" charset="-122"/>
              </a:rPr>
              <a:t>Mock</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技术</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fake</a:t>
            </a:r>
            <a:r>
              <a:rPr lang="zh-CN" altLang="en-US" sz="2400" dirty="0">
                <a:sym typeface="+mn-ea"/>
              </a:rPr>
              <a:t>，</a:t>
            </a:r>
            <a:r>
              <a:rPr lang="en-US" altLang="zh-CN" sz="2400" dirty="0">
                <a:sym typeface="+mn-ea"/>
              </a:rPr>
              <a:t>mock</a:t>
            </a:r>
            <a:r>
              <a:rPr lang="zh-CN" altLang="en-US" sz="2400" dirty="0">
                <a:sym typeface="+mn-ea"/>
              </a:rPr>
              <a:t>和</a:t>
            </a:r>
            <a:r>
              <a:rPr lang="en-US" altLang="zh-CN" sz="2400" dirty="0">
                <a:sym typeface="+mn-ea"/>
              </a:rPr>
              <a:t>stub</a:t>
            </a:r>
            <a:endParaRPr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在测试的过程中，有时需要模拟一些部件的行为，以让测试</a:t>
            </a:r>
            <a:r>
              <a:rPr lang="zh-CN" altLang="en-US" sz="2000" dirty="0">
                <a:latin typeface="微软雅黑" panose="020B0503020204020204" pitchFamily="34" charset="-122"/>
                <a:ea typeface="微软雅黑" panose="020B0503020204020204" pitchFamily="34" charset="-122"/>
                <a:sym typeface="+mn-ea"/>
              </a:rPr>
              <a:t>可以以局部的形式</a:t>
            </a:r>
            <a:r>
              <a:rPr lang="zh-CN" altLang="en-US" sz="2000" dirty="0">
                <a:latin typeface="微软雅黑" panose="020B0503020204020204" pitchFamily="34" charset="-122"/>
                <a:ea typeface="微软雅黑" panose="020B0503020204020204" pitchFamily="34" charset="-122"/>
                <a:sym typeface="+mn-ea"/>
              </a:rPr>
              <a:t>进行</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这样的模拟部件可以分为三个</a:t>
            </a:r>
            <a:r>
              <a:rPr lang="zh-CN" altLang="en-US" sz="2000" dirty="0">
                <a:latin typeface="微软雅黑" panose="020B0503020204020204" pitchFamily="34" charset="-122"/>
                <a:ea typeface="微软雅黑" panose="020B0503020204020204" pitchFamily="34" charset="-122"/>
                <a:sym typeface="+mn-ea"/>
              </a:rPr>
              <a:t>种类</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Stub</a:t>
            </a:r>
            <a:endParaRPr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Stub is an object that holds predefined data and uses it to answer calls during tests. It is used when we cannot or don’t want to involve objects that would answer with real data or have undesirable side effects</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Stub</a:t>
            </a:r>
            <a:r>
              <a:rPr lang="zh-CN" altLang="en-US" sz="2000" dirty="0">
                <a:latin typeface="微软雅黑" panose="020B0503020204020204" pitchFamily="34" charset="-122"/>
                <a:ea typeface="微软雅黑" panose="020B0503020204020204" pitchFamily="34" charset="-122"/>
                <a:sym typeface="+mn-ea"/>
              </a:rPr>
              <a:t>主要作用是占位，即为待测试对象提供接口。</a:t>
            </a:r>
            <a:r>
              <a:rPr lang="en-US" altLang="zh-CN" sz="2000" dirty="0">
                <a:latin typeface="微软雅黑" panose="020B0503020204020204" pitchFamily="34" charset="-122"/>
                <a:ea typeface="微软雅黑" panose="020B0503020204020204" pitchFamily="34" charset="-122"/>
                <a:sym typeface="+mn-ea"/>
              </a:rPr>
              <a:t>Stub</a:t>
            </a:r>
            <a:r>
              <a:rPr lang="zh-CN" altLang="en-US" sz="2000" dirty="0">
                <a:latin typeface="微软雅黑" panose="020B0503020204020204" pitchFamily="34" charset="-122"/>
                <a:ea typeface="微软雅黑" panose="020B0503020204020204" pitchFamily="34" charset="-122"/>
                <a:sym typeface="+mn-ea"/>
              </a:rPr>
              <a:t>往往返回固定的</a:t>
            </a:r>
            <a:r>
              <a:rPr lang="zh-CN" altLang="en-US" sz="2000" dirty="0">
                <a:latin typeface="微软雅黑" panose="020B0503020204020204" pitchFamily="34" charset="-122"/>
                <a:ea typeface="微软雅黑" panose="020B0503020204020204" pitchFamily="34" charset="-122"/>
                <a:sym typeface="+mn-ea"/>
              </a:rPr>
              <a:t>值</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Mock</a:t>
            </a:r>
            <a:endParaRPr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Mocks are objects that register calls they receive. In test assertion we can verify on Mocks that all expected actions were performed</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Mock</a:t>
            </a:r>
            <a:r>
              <a:rPr lang="zh-CN" altLang="en-US" sz="2000" dirty="0">
                <a:latin typeface="微软雅黑" panose="020B0503020204020204" pitchFamily="34" charset="-122"/>
                <a:ea typeface="微软雅黑" panose="020B0503020204020204" pitchFamily="34" charset="-122"/>
                <a:sym typeface="+mn-ea"/>
              </a:rPr>
              <a:t>比</a:t>
            </a:r>
            <a:r>
              <a:rPr lang="en-US" altLang="zh-CN" sz="2000" dirty="0">
                <a:latin typeface="微软雅黑" panose="020B0503020204020204" pitchFamily="34" charset="-122"/>
                <a:ea typeface="微软雅黑" panose="020B0503020204020204" pitchFamily="34" charset="-122"/>
                <a:sym typeface="+mn-ea"/>
              </a:rPr>
              <a:t>Stub</a:t>
            </a:r>
            <a:r>
              <a:rPr lang="zh-CN" altLang="en-US" sz="2000" dirty="0">
                <a:latin typeface="微软雅黑" panose="020B0503020204020204" pitchFamily="34" charset="-122"/>
                <a:ea typeface="微软雅黑" panose="020B0503020204020204" pitchFamily="34" charset="-122"/>
                <a:sym typeface="+mn-ea"/>
              </a:rPr>
              <a:t>更为复杂，可以模拟更复杂的功能。更重要的区别在于，</a:t>
            </a:r>
            <a:r>
              <a:rPr lang="en-US" altLang="zh-CN" sz="2000" dirty="0">
                <a:latin typeface="微软雅黑" panose="020B0503020204020204" pitchFamily="34" charset="-122"/>
                <a:ea typeface="微软雅黑" panose="020B0503020204020204" pitchFamily="34" charset="-122"/>
                <a:sym typeface="+mn-ea"/>
              </a:rPr>
              <a:t>Mock</a:t>
            </a:r>
            <a:r>
              <a:rPr lang="zh-CN" altLang="en-US" sz="2000" dirty="0">
                <a:latin typeface="微软雅黑" panose="020B0503020204020204" pitchFamily="34" charset="-122"/>
                <a:ea typeface="微软雅黑" panose="020B0503020204020204" pitchFamily="34" charset="-122"/>
                <a:sym typeface="+mn-ea"/>
              </a:rPr>
              <a:t>内有着断言，可以对执行的正确性给出</a:t>
            </a:r>
            <a:r>
              <a:rPr lang="zh-CN" altLang="en-US" sz="2000" dirty="0">
                <a:latin typeface="微软雅黑" panose="020B0503020204020204" pitchFamily="34" charset="-122"/>
                <a:ea typeface="微软雅黑" panose="020B0503020204020204" pitchFamily="34" charset="-122"/>
                <a:sym typeface="+mn-ea"/>
              </a:rPr>
              <a:t>判断</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Fake</a:t>
            </a:r>
            <a:endParaRPr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Fakes are objects that have working implementations, but not same as production one. Usually they take some shortcut and have simplified version of production code</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Fake</a:t>
            </a:r>
            <a:r>
              <a:rPr lang="zh-CN" altLang="en-US" sz="2000" dirty="0">
                <a:latin typeface="微软雅黑" panose="020B0503020204020204" pitchFamily="34" charset="-122"/>
                <a:ea typeface="微软雅黑" panose="020B0503020204020204" pitchFamily="34" charset="-122"/>
                <a:sym typeface="+mn-ea"/>
              </a:rPr>
              <a:t>在模拟的能力上比</a:t>
            </a:r>
            <a:r>
              <a:rPr lang="en-US" altLang="zh-CN" sz="2000" dirty="0">
                <a:latin typeface="微软雅黑" panose="020B0503020204020204" pitchFamily="34" charset="-122"/>
                <a:ea typeface="微软雅黑" panose="020B0503020204020204" pitchFamily="34" charset="-122"/>
                <a:sym typeface="+mn-ea"/>
              </a:rPr>
              <a:t>Stub</a:t>
            </a:r>
            <a:r>
              <a:rPr lang="zh-CN" altLang="en-US" sz="2000" dirty="0">
                <a:latin typeface="微软雅黑" panose="020B0503020204020204" pitchFamily="34" charset="-122"/>
                <a:ea typeface="微软雅黑" panose="020B0503020204020204" pitchFamily="34" charset="-122"/>
                <a:sym typeface="+mn-ea"/>
              </a:rPr>
              <a:t>更强，它往往是待测试系统的一个简化实现。不过</a:t>
            </a:r>
            <a:r>
              <a:rPr lang="en-US" altLang="zh-CN" sz="2000" dirty="0">
                <a:latin typeface="微软雅黑" panose="020B0503020204020204" pitchFamily="34" charset="-122"/>
                <a:ea typeface="微软雅黑" panose="020B0503020204020204" pitchFamily="34" charset="-122"/>
                <a:sym typeface="+mn-ea"/>
              </a:rPr>
              <a:t>Fake</a:t>
            </a:r>
            <a:r>
              <a:rPr lang="zh-CN" altLang="en-US" sz="2000" dirty="0">
                <a:latin typeface="微软雅黑" panose="020B0503020204020204" pitchFamily="34" charset="-122"/>
                <a:ea typeface="微软雅黑" panose="020B0503020204020204" pitchFamily="34" charset="-122"/>
                <a:sym typeface="+mn-ea"/>
              </a:rPr>
              <a:t>不强调断言的</a:t>
            </a:r>
            <a:r>
              <a:rPr lang="zh-CN" altLang="en-US" sz="2000" dirty="0">
                <a:latin typeface="微软雅黑" panose="020B0503020204020204" pitchFamily="34" charset="-122"/>
                <a:ea typeface="微软雅黑" panose="020B0503020204020204" pitchFamily="34" charset="-122"/>
                <a:sym typeface="+mn-ea"/>
              </a:rPr>
              <a:t>存在</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stub</a:t>
            </a:r>
            <a:r>
              <a:rPr lang="zh-CN" altLang="en-US" sz="2400" dirty="0">
                <a:sym typeface="+mn-ea"/>
              </a:rPr>
              <a:t>，</a:t>
            </a:r>
            <a:r>
              <a:rPr lang="en-US" altLang="zh-CN" sz="2400" dirty="0">
                <a:sym typeface="+mn-ea"/>
              </a:rPr>
              <a:t>m</a:t>
            </a:r>
            <a:r>
              <a:rPr lang="en-US" altLang="zh-CN" sz="2400" dirty="0">
                <a:sym typeface="+mn-ea"/>
              </a:rPr>
              <a:t>ock</a:t>
            </a:r>
            <a:r>
              <a:rPr lang="zh-CN" altLang="en-US" sz="2400" dirty="0">
                <a:sym typeface="+mn-ea"/>
              </a:rPr>
              <a:t>和</a:t>
            </a:r>
            <a:r>
              <a:rPr lang="en-US" altLang="zh-CN" sz="2400" dirty="0">
                <a:sym typeface="+mn-ea"/>
              </a:rPr>
              <a:t>f</a:t>
            </a:r>
            <a:r>
              <a:rPr lang="en-US" altLang="zh-CN" sz="2400" dirty="0">
                <a:sym typeface="+mn-ea"/>
              </a:rPr>
              <a:t>ake</a:t>
            </a:r>
            <a:r>
              <a:rPr lang="zh-CN" altLang="en-US" sz="2400" dirty="0">
                <a:sym typeface="+mn-ea"/>
              </a:rPr>
              <a:t>的</a:t>
            </a:r>
            <a:r>
              <a:rPr lang="zh-CN" altLang="en-US" sz="2400" dirty="0">
                <a:sym typeface="+mn-ea"/>
              </a:rPr>
              <a:t>区别</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476818"/>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啊</a:t>
            </a:r>
            <a:endParaRPr lang="zh-CN" altLang="en-US" sz="20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785495" y="2134235"/>
            <a:ext cx="7200900" cy="2463800"/>
          </a:xfrm>
          <a:prstGeom prst="rect">
            <a:avLst/>
          </a:prstGeom>
        </p:spPr>
      </p:pic>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Mock</a:t>
            </a:r>
            <a:r>
              <a:rPr lang="zh-CN" altLang="en-US" sz="2400" dirty="0">
                <a:sym typeface="+mn-ea"/>
              </a:rPr>
              <a:t>框架</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JMock</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EasyMock</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Mockito</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Moco （Java API、独立服务器）</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Mock</a:t>
            </a:r>
            <a:r>
              <a:rPr lang="zh-CN" altLang="en-US" sz="2400" dirty="0">
                <a:sym typeface="+mn-ea"/>
              </a:rPr>
              <a:t>框架</a:t>
            </a:r>
            <a:r>
              <a:rPr lang="en-US" altLang="zh-CN" sz="2400" dirty="0">
                <a:sym typeface="+mn-ea"/>
              </a:rPr>
              <a:t>Mockito</a:t>
            </a:r>
            <a:endParaRPr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支持</a:t>
            </a:r>
            <a:r>
              <a:rPr lang="en-US" altLang="zh-CN" sz="2000" dirty="0">
                <a:latin typeface="微软雅黑" panose="020B0503020204020204" pitchFamily="34" charset="-122"/>
                <a:ea typeface="微软雅黑" panose="020B0503020204020204" pitchFamily="34" charset="-122"/>
                <a:sym typeface="+mn-ea"/>
              </a:rPr>
              <a:t>Java</a:t>
            </a:r>
            <a:r>
              <a:rPr lang="zh-CN" altLang="en-US" sz="2000" dirty="0">
                <a:latin typeface="微软雅黑" panose="020B0503020204020204" pitchFamily="34" charset="-122"/>
                <a:ea typeface="微软雅黑" panose="020B0503020204020204" pitchFamily="34" charset="-122"/>
                <a:sym typeface="+mn-ea"/>
              </a:rPr>
              <a:t>的</a:t>
            </a:r>
            <a:r>
              <a:rPr lang="en-US" altLang="zh-CN" sz="2000" dirty="0">
                <a:latin typeface="微软雅黑" panose="020B0503020204020204" pitchFamily="34" charset="-122"/>
                <a:ea typeface="微软雅黑" panose="020B0503020204020204" pitchFamily="34" charset="-122"/>
                <a:sym typeface="+mn-ea"/>
              </a:rPr>
              <a:t>Mock</a:t>
            </a:r>
            <a:r>
              <a:rPr lang="zh-CN" altLang="en-US" sz="2000" dirty="0">
                <a:latin typeface="微软雅黑" panose="020B0503020204020204" pitchFamily="34" charset="-122"/>
                <a:ea typeface="微软雅黑" panose="020B0503020204020204" pitchFamily="34" charset="-122"/>
                <a:sym typeface="+mn-ea"/>
              </a:rPr>
              <a:t>框架</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其</a:t>
            </a:r>
            <a:r>
              <a:rPr lang="en-US" altLang="zh-CN" sz="2000" dirty="0">
                <a:latin typeface="微软雅黑" panose="020B0503020204020204" pitchFamily="34" charset="-122"/>
                <a:ea typeface="微软雅黑" panose="020B0503020204020204" pitchFamily="34" charset="-122"/>
                <a:sym typeface="+mn-ea"/>
              </a:rPr>
              <a:t>verify</a:t>
            </a:r>
            <a:r>
              <a:rPr lang="zh-CN" altLang="en-US" sz="2000" dirty="0">
                <a:latin typeface="微软雅黑" panose="020B0503020204020204" pitchFamily="34" charset="-122"/>
                <a:ea typeface="微软雅黑" panose="020B0503020204020204" pitchFamily="34" charset="-122"/>
                <a:sym typeface="+mn-ea"/>
              </a:rPr>
              <a:t>方法提供了强大的验证功能，</a:t>
            </a:r>
            <a:r>
              <a:rPr lang="zh-CN" altLang="en-US" sz="2000" dirty="0">
                <a:latin typeface="微软雅黑" panose="020B0503020204020204" pitchFamily="34" charset="-122"/>
                <a:ea typeface="微软雅黑" panose="020B0503020204020204" pitchFamily="34" charset="-122"/>
                <a:sym typeface="+mn-ea"/>
              </a:rPr>
              <a:t>包括</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判断调用某个方法的</a:t>
            </a:r>
            <a:r>
              <a:rPr lang="zh-CN" altLang="en-US" sz="2000" dirty="0">
                <a:latin typeface="微软雅黑" panose="020B0503020204020204" pitchFamily="34" charset="-122"/>
                <a:ea typeface="微软雅黑" panose="020B0503020204020204" pitchFamily="34" charset="-122"/>
                <a:sym typeface="+mn-ea"/>
              </a:rPr>
              <a:t>次数</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判断是否调用了某个</a:t>
            </a:r>
            <a:r>
              <a:rPr lang="zh-CN" altLang="en-US" sz="2000" dirty="0">
                <a:latin typeface="微软雅黑" panose="020B0503020204020204" pitchFamily="34" charset="-122"/>
                <a:ea typeface="微软雅黑" panose="020B0503020204020204" pitchFamily="34" charset="-122"/>
                <a:sym typeface="+mn-ea"/>
              </a:rPr>
              <a:t>方法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判断调用的</a:t>
            </a:r>
            <a:r>
              <a:rPr lang="zh-CN" altLang="en-US" sz="2000" dirty="0">
                <a:latin typeface="微软雅黑" panose="020B0503020204020204" pitchFamily="34" charset="-122"/>
                <a:ea typeface="微软雅黑" panose="020B0503020204020204" pitchFamily="34" charset="-122"/>
                <a:sym typeface="+mn-ea"/>
              </a:rPr>
              <a:t>次序</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Mockito</a:t>
            </a:r>
            <a:r>
              <a:rPr kumimoji="1" lang="zh-CN" altLang="en-US" sz="2400" dirty="0">
                <a:sym typeface="+mn-ea"/>
              </a:rPr>
              <a:t> 主要功能</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630238"/>
            <a:ext cx="7943215" cy="4256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mock()/@Mock: 创建mock</a:t>
            </a:r>
            <a:endParaRPr lang="zh-CN" altLang="en-US" sz="20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可以通过Answer/MockSettings指定其行为方式</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when()/given()来指定mock如何行动</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如果提供的返回不符合需求，可以自己写一个返回接口的扩展</a:t>
            </a:r>
            <a:endParaRPr lang="zh-CN" altLang="en-US" sz="9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spy()/@Spy：部分模拟，调用真实的方法，但仍然可以被验证</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@InjectMocks：自动注入带有@Spy或@Mock注释的mocks/spies字段。</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verify(): 检查方法是否用给定的参数调用。</a:t>
            </a:r>
            <a:endParaRPr lang="zh-CN" altLang="en-US" sz="20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可以使用灵活的参数匹配，例如，通过any()的任何表达式</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sym typeface="+mn-ea"/>
              </a:rPr>
              <a:t>或使用@Captor来捕获哪些参数被调用</a:t>
            </a:r>
            <a:endParaRPr lang="zh-CN" altLang="en-US" sz="16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测试覆盖率的工具</a:t>
            </a:r>
            <a:r>
              <a:rPr lang="en-US" altLang="zh-CN" sz="2400" dirty="0">
                <a:sym typeface="+mn-ea"/>
              </a:rPr>
              <a:t>JaCoCo</a:t>
            </a:r>
            <a:r>
              <a:rPr lang="zh-CN" altLang="en-US" sz="2400" dirty="0">
                <a:sym typeface="+mn-ea"/>
              </a:rPr>
              <a:t>（</a:t>
            </a:r>
            <a:r>
              <a:rPr lang="en-US" altLang="zh-CN" sz="2400" dirty="0">
                <a:sym typeface="+mn-ea"/>
              </a:rPr>
              <a:t>java code coverage</a:t>
            </a:r>
            <a:r>
              <a:rPr lang="zh-CN" altLang="en-US" sz="2400" dirty="0">
                <a:sym typeface="+mn-ea"/>
              </a:rPr>
              <a:t>）</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3023"/>
            <a:ext cx="843978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2000" dirty="0">
                <a:latin typeface="微软雅黑" panose="020B0503020204020204" pitchFamily="34" charset="-122"/>
                <a:ea typeface="微软雅黑" panose="020B0503020204020204" pitchFamily="34" charset="-122"/>
                <a:sym typeface="+mn-ea"/>
              </a:rPr>
              <a:t>开源的</a:t>
            </a:r>
            <a:r>
              <a:rPr lang="en-US" altLang="zh-CN" sz="2000" dirty="0">
                <a:latin typeface="微软雅黑" panose="020B0503020204020204" pitchFamily="34" charset="-122"/>
                <a:ea typeface="微软雅黑" panose="020B0503020204020204" pitchFamily="34" charset="-122"/>
                <a:sym typeface="+mn-ea"/>
              </a:rPr>
              <a:t>Java</a:t>
            </a:r>
            <a:r>
              <a:rPr lang="zh-CN" altLang="en-US" sz="2000" dirty="0">
                <a:latin typeface="微软雅黑" panose="020B0503020204020204" pitchFamily="34" charset="-122"/>
                <a:ea typeface="微软雅黑" panose="020B0503020204020204" pitchFamily="34" charset="-122"/>
                <a:sym typeface="+mn-ea"/>
              </a:rPr>
              <a:t>测试覆盖率统计工具</a:t>
            </a:r>
            <a:endParaRPr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sz="2000" dirty="0">
                <a:latin typeface="微软雅黑" panose="020B0503020204020204" pitchFamily="34" charset="-122"/>
                <a:ea typeface="微软雅黑" panose="020B0503020204020204" pitchFamily="34" charset="-122"/>
                <a:sym typeface="+mn-ea"/>
              </a:rPr>
              <a:t>覆盖率分析维度：指令、分支、行、方法、类、圈复杂度</a:t>
            </a:r>
            <a:endParaRPr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sz="2000" dirty="0">
                <a:latin typeface="微软雅黑" panose="020B0503020204020204" pitchFamily="34" charset="-122"/>
                <a:ea typeface="微软雅黑" panose="020B0503020204020204" pitchFamily="34" charset="-122"/>
                <a:sym typeface="+mn-ea"/>
              </a:rPr>
              <a:t>基于java二进制码，无需源文件</a:t>
            </a:r>
            <a:endParaRPr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sz="2000" dirty="0">
                <a:latin typeface="微软雅黑" panose="020B0503020204020204" pitchFamily="34" charset="-122"/>
                <a:ea typeface="微软雅黑" panose="020B0503020204020204" pitchFamily="34" charset="-122"/>
                <a:sym typeface="+mn-ea"/>
              </a:rPr>
              <a:t>基于on-the-fly instrumentation器</a:t>
            </a:r>
            <a:endParaRPr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sz="2000" dirty="0">
                <a:latin typeface="微软雅黑" panose="020B0503020204020204" pitchFamily="34" charset="-122"/>
                <a:ea typeface="微软雅黑" panose="020B0503020204020204" pitchFamily="34" charset="-122"/>
                <a:sym typeface="+mn-ea"/>
              </a:rPr>
              <a:t>兼容所有的java class file版本、支持不同的JVM语言</a:t>
            </a:r>
            <a:endParaRPr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sz="2000" dirty="0">
                <a:latin typeface="微软雅黑" panose="020B0503020204020204" pitchFamily="34" charset="-122"/>
                <a:ea typeface="微软雅黑" panose="020B0503020204020204" pitchFamily="34" charset="-122"/>
                <a:sym typeface="+mn-ea"/>
              </a:rPr>
              <a:t>多种报告形式：HTML、CSV、XML</a:t>
            </a:r>
            <a:endParaRPr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3" name="根据分享大纲以及讲义开头列写的学习要点，依次开始深入讲解。"/>
          <p:cNvSpPr txBox="1"/>
          <p:nvPr/>
        </p:nvSpPr>
        <p:spPr>
          <a:xfrm>
            <a:off x="575310" y="4234498"/>
            <a:ext cx="7943215" cy="73977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a:spcBef>
                <a:spcPct val="20000"/>
              </a:spcBef>
              <a:buClr>
                <a:srgbClr val="3366FF"/>
              </a:buClr>
            </a:pPr>
            <a:r>
              <a:rPr lang="en-US" altLang="zh-CN" sz="1600" dirty="0">
                <a:sym typeface="+mn-ea"/>
              </a:rPr>
              <a:t>Google C++ Style </a:t>
            </a:r>
            <a:r>
              <a:rPr lang="en-US" altLang="zh-CN" sz="1600" dirty="0" smtClean="0">
                <a:sym typeface="+mn-ea"/>
              </a:rPr>
              <a:t>Guide</a:t>
            </a:r>
            <a:r>
              <a:rPr lang="zh-CN" altLang="en-US" sz="1600" dirty="0" smtClean="0">
                <a:sym typeface="+mn-ea"/>
              </a:rPr>
              <a:t>：</a:t>
            </a:r>
            <a:r>
              <a:rPr lang="en-US" altLang="zh-CN" sz="1600" dirty="0">
                <a:sym typeface="+mn-ea"/>
                <a:hlinkClick r:id="rId1"/>
              </a:rPr>
              <a:t>https://google.github.io/styleguide/cppguide.html</a:t>
            </a:r>
            <a:r>
              <a:rPr lang="en-US" altLang="zh-CN" sz="1600" dirty="0">
                <a:sym typeface="+mn-ea"/>
              </a:rPr>
              <a:t>             </a:t>
            </a:r>
            <a:endParaRPr lang="en-US" altLang="zh-CN" sz="1600" dirty="0"/>
          </a:p>
          <a:p>
            <a:pPr>
              <a:spcBef>
                <a:spcPct val="20000"/>
              </a:spcBef>
              <a:buClr>
                <a:srgbClr val="3366FF"/>
              </a:buClr>
            </a:pPr>
            <a:r>
              <a:rPr lang="en-US" altLang="zh-CN" sz="1600" dirty="0">
                <a:sym typeface="+mn-ea"/>
              </a:rPr>
              <a:t>Google Java Style </a:t>
            </a:r>
            <a:r>
              <a:rPr lang="en-US" altLang="zh-CN" sz="1600" dirty="0" smtClean="0">
                <a:sym typeface="+mn-ea"/>
              </a:rPr>
              <a:t>Guide</a:t>
            </a:r>
            <a:r>
              <a:rPr lang="zh-CN" altLang="en-US" sz="1600" dirty="0" smtClean="0">
                <a:sym typeface="+mn-ea"/>
              </a:rPr>
              <a:t>：</a:t>
            </a:r>
            <a:r>
              <a:rPr lang="en-US" altLang="zh-CN" sz="1600" dirty="0">
                <a:sym typeface="+mn-ea"/>
                <a:hlinkClick r:id="rId2"/>
              </a:rPr>
              <a:t>http://google.github.io/styleguide/javaguide.html</a:t>
            </a:r>
            <a:endParaRPr lang="zh-CN" altLang="en-US" sz="1600"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3"/>
            </p:custDataLst>
          </p:nvPr>
        </p:nvPicPr>
        <p:blipFill>
          <a:blip r:embed="rId4"/>
          <a:stretch>
            <a:fillRect/>
          </a:stretch>
        </p:blipFill>
        <p:spPr>
          <a:xfrm>
            <a:off x="575310" y="288925"/>
            <a:ext cx="7809865" cy="4007485"/>
          </a:xfrm>
          <a:prstGeom prst="rect">
            <a:avLst/>
          </a:prstGeom>
        </p:spPr>
      </p:pic>
    </p:spTree>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5.7 </a:t>
            </a:r>
            <a:r>
              <a:rPr lang="zh-CN" altLang="en-US" sz="4800" b="1" dirty="0">
                <a:solidFill>
                  <a:schemeClr val="accent2">
                    <a:lumMod val="75000"/>
                  </a:schemeClr>
                </a:solidFill>
              </a:rPr>
              <a:t>系统集成的模式和</a:t>
            </a:r>
            <a:r>
              <a:rPr lang="zh-CN" altLang="en-US" sz="4800" b="1" dirty="0">
                <a:solidFill>
                  <a:schemeClr val="accent2">
                    <a:lumMod val="75000"/>
                  </a:schemeClr>
                </a:solidFill>
              </a:rPr>
              <a:t>方法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模块相互调用接口会引入新的问题，包括参数不匹配，参数传递错误</a:t>
            </a:r>
            <a:r>
              <a:rPr lang="zh-CN" altLang="en-US" sz="2000" dirty="0">
                <a:latin typeface="微软雅黑" panose="020B0503020204020204" pitchFamily="34" charset="-122"/>
                <a:ea typeface="微软雅黑" panose="020B0503020204020204" pitchFamily="34" charset="-122"/>
                <a:sym typeface="+mn-ea"/>
              </a:rPr>
              <a:t>等</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集成测试（</a:t>
            </a:r>
            <a:r>
              <a:rPr lang="en-US" altLang="zh-CN" sz="2000" dirty="0">
                <a:latin typeface="微软雅黑" panose="020B0503020204020204" pitchFamily="34" charset="-122"/>
                <a:ea typeface="微软雅黑" panose="020B0503020204020204" pitchFamily="34" charset="-122"/>
                <a:sym typeface="+mn-ea"/>
              </a:rPr>
              <a:t>integration test</a:t>
            </a:r>
            <a:r>
              <a:rPr lang="zh-CN" altLang="en-US" sz="2000" dirty="0">
                <a:latin typeface="微软雅黑" panose="020B0503020204020204" pitchFamily="34" charset="-122"/>
                <a:ea typeface="微软雅黑" panose="020B0503020204020204" pitchFamily="34" charset="-122"/>
                <a:sym typeface="+mn-ea"/>
              </a:rPr>
              <a:t>）将已经分别通过测试的单元按设计要求集成起来再执行测试，以检查这些单元之间的接口是否存在</a:t>
            </a:r>
            <a:r>
              <a:rPr lang="zh-CN" altLang="en-US" sz="2000" dirty="0">
                <a:latin typeface="微软雅黑" panose="020B0503020204020204" pitchFamily="34" charset="-122"/>
                <a:ea typeface="微软雅黑" panose="020B0503020204020204" pitchFamily="34" charset="-122"/>
                <a:sym typeface="+mn-ea"/>
              </a:rPr>
              <a:t>问题</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单体架构的</a:t>
            </a:r>
            <a:r>
              <a:rPr lang="zh-CN" altLang="en-US" sz="2400" dirty="0">
                <a:sym typeface="+mn-ea"/>
              </a:rPr>
              <a:t>集成测试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渐增式测试模式与非渐增式测试模式　</a:t>
            </a:r>
            <a:endParaRPr 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非渐增式测试模式：先分别测试每个模块，再把所有模块按设计要求放在一起结合成所要的程序，如大棒模式</a:t>
            </a:r>
            <a:endParaRPr 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渐增式测试模式：把下一个要测试的模块同已经测试好的模块结合起来进行测试，测试完以后再把下一个应该测试的模块结合进来测试</a:t>
            </a:r>
            <a:r>
              <a:rPr lang="zh-CN" altLang="en-US" sz="2000" dirty="0">
                <a:latin typeface="微软雅黑" panose="020B0503020204020204" pitchFamily="34" charset="-122"/>
                <a:ea typeface="微软雅黑" panose="020B0503020204020204" pitchFamily="34" charset="-122"/>
                <a:sym typeface="+mn-ea"/>
              </a:rPr>
              <a:t>。包括自顶向下，自底向上</a:t>
            </a:r>
            <a:r>
              <a:rPr lang="zh-CN" altLang="en-US" sz="2000" dirty="0">
                <a:latin typeface="微软雅黑" panose="020B0503020204020204" pitchFamily="34" charset="-122"/>
                <a:ea typeface="微软雅黑" panose="020B0503020204020204" pitchFamily="34" charset="-122"/>
                <a:sym typeface="+mn-ea"/>
              </a:rPr>
              <a:t>等</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大棒集成方法</a:t>
            </a:r>
            <a:endParaRPr 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先对每一个子模块进行测试（单元测试阶段），然后将所有模块一次性的全部集成起来进行集成测试 </a:t>
            </a:r>
            <a:endParaRPr 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因为所有的模块一次集成的，所以很难确定出错的真正位置、所在的模块、错误的原因。这种方法并不推荐在任何系统中使用，适合在规模较小的应用系统中使用  </a:t>
            </a:r>
            <a:endParaRPr 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自顶向下</a:t>
            </a:r>
            <a:r>
              <a:rPr lang="zh-CN" altLang="en-US" sz="2400" dirty="0">
                <a:sym typeface="+mn-ea"/>
              </a:rPr>
              <a:t>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从主控模块开始，沿软件的控制结构向下移动，从而把各个模块结合</a:t>
            </a:r>
            <a:r>
              <a:rPr lang="zh-CN" altLang="en-US" sz="2000" dirty="0">
                <a:latin typeface="微软雅黑" panose="020B0503020204020204" pitchFamily="34" charset="-122"/>
                <a:ea typeface="微软雅黑" panose="020B0503020204020204" pitchFamily="34" charset="-122"/>
                <a:sym typeface="+mn-ea"/>
              </a:rPr>
              <a:t>起来</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步骤如下</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对主控模块进行测试，此时用桩代替所有附属于主控模块的</a:t>
            </a:r>
            <a:r>
              <a:rPr lang="zh-CN" altLang="en-US" sz="2000" dirty="0">
                <a:latin typeface="微软雅黑" panose="020B0503020204020204" pitchFamily="34" charset="-122"/>
                <a:ea typeface="微软雅黑" panose="020B0503020204020204" pitchFamily="34" charset="-122"/>
                <a:sym typeface="+mn-ea"/>
              </a:rPr>
              <a:t>模块</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根据结合策略，每次用一个实际模块代替一个桩。如果这个实际模块不是桩，则需要添加相应的</a:t>
            </a:r>
            <a:r>
              <a:rPr lang="zh-CN" altLang="en-US" sz="2000" dirty="0">
                <a:latin typeface="微软雅黑" panose="020B0503020204020204" pitchFamily="34" charset="-122"/>
                <a:ea typeface="微软雅黑" panose="020B0503020204020204" pitchFamily="34" charset="-122"/>
                <a:sym typeface="+mn-ea"/>
              </a:rPr>
              <a:t>桩</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在加入新单元的同时进行测试。如果有需要进行</a:t>
            </a:r>
            <a:r>
              <a:rPr lang="zh-CN" altLang="en-US" sz="2000" dirty="0">
                <a:latin typeface="微软雅黑" panose="020B0503020204020204" pitchFamily="34" charset="-122"/>
                <a:ea typeface="微软雅黑" panose="020B0503020204020204" pitchFamily="34" charset="-122"/>
                <a:sym typeface="+mn-ea"/>
              </a:rPr>
              <a:t>回归测试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重复以上步骤指导所有单元都加入</a:t>
            </a:r>
            <a:r>
              <a:rPr lang="zh-CN" altLang="en-US" sz="2000" dirty="0">
                <a:latin typeface="微软雅黑" panose="020B0503020204020204" pitchFamily="34" charset="-122"/>
                <a:ea typeface="微软雅黑" panose="020B0503020204020204" pitchFamily="34" charset="-122"/>
                <a:sym typeface="+mn-ea"/>
              </a:rPr>
              <a:t>完毕</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6" name="Picture 6" descr="top_down"/>
          <p:cNvPicPr>
            <a:picLocks noChangeAspect="1" noChangeArrowheads="1"/>
          </p:cNvPicPr>
          <p:nvPr>
            <p:custDataLst>
              <p:tags r:id="rId1"/>
            </p:custDataLst>
          </p:nvPr>
        </p:nvPicPr>
        <p:blipFill>
          <a:blip r:embed="rId2" cstate="print"/>
          <a:srcRect/>
          <a:stretch>
            <a:fillRect/>
          </a:stretch>
        </p:blipFill>
        <p:spPr bwMode="auto">
          <a:xfrm>
            <a:off x="976298" y="417282"/>
            <a:ext cx="7272338" cy="4308475"/>
          </a:xfrm>
          <a:prstGeom prst="rect">
            <a:avLst/>
          </a:prstGeom>
          <a:noFill/>
          <a:ln w="9525">
            <a:noFill/>
            <a:miter lim="800000"/>
            <a:headEnd/>
            <a:tailEnd/>
          </a:ln>
        </p:spPr>
      </p:pic>
    </p:spTree>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4341" name="Picture 5" descr="图6－1自顶向下集成方法示意图"/>
          <p:cNvPicPr>
            <a:picLocks noChangeAspect="1" noChangeArrowheads="1"/>
          </p:cNvPicPr>
          <p:nvPr>
            <p:custDataLst>
              <p:tags r:id="rId1"/>
            </p:custDataLst>
          </p:nvPr>
        </p:nvPicPr>
        <p:blipFill>
          <a:blip r:embed="rId2" cstate="print">
            <a:lum bright="-12000" contrast="-10000"/>
          </a:blip>
          <a:srcRect/>
          <a:stretch>
            <a:fillRect/>
          </a:stretch>
        </p:blipFill>
        <p:spPr bwMode="auto">
          <a:xfrm>
            <a:off x="1249998" y="729615"/>
            <a:ext cx="6948487" cy="3924300"/>
          </a:xfrm>
          <a:prstGeom prst="rect">
            <a:avLst/>
          </a:prstGeom>
          <a:noFill/>
          <a:ln w="9525">
            <a:noFill/>
            <a:miter lim="800000"/>
            <a:headEnd/>
            <a:tailEnd/>
          </a:ln>
        </p:spPr>
      </p:pic>
    </p:spTree>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自底向上</a:t>
            </a:r>
            <a:r>
              <a:rPr lang="zh-CN" altLang="en-US" sz="2400" dirty="0">
                <a:sym typeface="+mn-ea"/>
              </a:rPr>
              <a:t>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测试从最底层模块</a:t>
            </a:r>
            <a:r>
              <a:rPr lang="zh-CN" altLang="en-US" sz="2000" dirty="0">
                <a:latin typeface="微软雅黑" panose="020B0503020204020204" pitchFamily="34" charset="-122"/>
                <a:ea typeface="微软雅黑" panose="020B0503020204020204" pitchFamily="34" charset="-122"/>
                <a:sym typeface="+mn-ea"/>
              </a:rPr>
              <a:t>开始</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步骤如下</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从底层单元开始，可以把多个底层单元合并在一起测试。需要写驱动程序。进行</a:t>
            </a:r>
            <a:r>
              <a:rPr lang="zh-CN" altLang="en-US" sz="2000" dirty="0">
                <a:latin typeface="微软雅黑" panose="020B0503020204020204" pitchFamily="34" charset="-122"/>
                <a:ea typeface="微软雅黑" panose="020B0503020204020204" pitchFamily="34" charset="-122"/>
                <a:sym typeface="+mn-ea"/>
              </a:rPr>
              <a:t>测试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去掉驱动程序，沿软件结构从下到上移动，把子功能族组合成更大的子功能族，写驱动并测试，直至所有单元的测试</a:t>
            </a:r>
            <a:r>
              <a:rPr lang="zh-CN" altLang="en-US" sz="2000" dirty="0">
                <a:latin typeface="微软雅黑" panose="020B0503020204020204" pitchFamily="34" charset="-122"/>
                <a:ea typeface="微软雅黑" panose="020B0503020204020204" pitchFamily="34" charset="-122"/>
                <a:sym typeface="+mn-ea"/>
              </a:rPr>
              <a:t>完成</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这两种方法各自的</a:t>
            </a:r>
            <a:r>
              <a:rPr lang="zh-CN" altLang="en-US" sz="2000" dirty="0">
                <a:latin typeface="微软雅黑" panose="020B0503020204020204" pitchFamily="34" charset="-122"/>
                <a:ea typeface="微软雅黑" panose="020B0503020204020204" pitchFamily="34" charset="-122"/>
                <a:sym typeface="+mn-ea"/>
              </a:rPr>
              <a:t>优缺点</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6389" name="Picture 6" descr="图6－2自底向上集成方法示意图"/>
          <p:cNvPicPr>
            <a:picLocks noChangeAspect="1" noChangeArrowheads="1"/>
          </p:cNvPicPr>
          <p:nvPr>
            <p:custDataLst>
              <p:tags r:id="rId1"/>
            </p:custDataLst>
          </p:nvPr>
        </p:nvPicPr>
        <p:blipFill>
          <a:blip r:embed="rId2" cstate="print">
            <a:lum bright="-16000" contrast="-16000"/>
          </a:blip>
          <a:srcRect/>
          <a:stretch>
            <a:fillRect/>
          </a:stretch>
        </p:blipFill>
        <p:spPr bwMode="auto">
          <a:xfrm>
            <a:off x="629285" y="518795"/>
            <a:ext cx="7669213" cy="4105275"/>
          </a:xfrm>
          <a:prstGeom prst="rect">
            <a:avLst/>
          </a:prstGeom>
          <a:noFill/>
          <a:ln w="9525">
            <a:noFill/>
            <a:miter lim="800000"/>
            <a:headEnd/>
            <a:tailEnd/>
          </a:ln>
        </p:spPr>
      </p:pic>
    </p:spTree>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自顶向下法的</a:t>
            </a:r>
            <a:r>
              <a:rPr lang="zh-CN" altLang="en-US" sz="2000" dirty="0">
                <a:latin typeface="微软雅黑" panose="020B0503020204020204" pitchFamily="34" charset="-122"/>
                <a:ea typeface="微软雅黑" panose="020B0503020204020204" pitchFamily="34" charset="-122"/>
                <a:sym typeface="+mn-ea"/>
              </a:rPr>
              <a:t>优缺点</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优点：能够较早地找到上层单元（往往较为重要）地</a:t>
            </a:r>
            <a:r>
              <a:rPr lang="zh-CN" altLang="en-US" sz="2000" dirty="0">
                <a:latin typeface="微软雅黑" panose="020B0503020204020204" pitchFamily="34" charset="-122"/>
                <a:ea typeface="微软雅黑" panose="020B0503020204020204" pitchFamily="34" charset="-122"/>
                <a:sym typeface="+mn-ea"/>
              </a:rPr>
              <a:t>问题缺点：需要维护大量的桩；底层的单元被</a:t>
            </a:r>
            <a:r>
              <a:rPr lang="zh-CN" altLang="en-US" sz="2000" dirty="0">
                <a:latin typeface="微软雅黑" panose="020B0503020204020204" pitchFamily="34" charset="-122"/>
                <a:ea typeface="微软雅黑" panose="020B0503020204020204" pitchFamily="34" charset="-122"/>
                <a:sym typeface="+mn-ea"/>
              </a:rPr>
              <a:t>测试的时间</a:t>
            </a:r>
            <a:r>
              <a:rPr lang="zh-CN" altLang="en-US" sz="2000" dirty="0">
                <a:latin typeface="微软雅黑" panose="020B0503020204020204" pitchFamily="34" charset="-122"/>
                <a:ea typeface="微软雅黑" panose="020B0503020204020204" pitchFamily="34" charset="-122"/>
                <a:sym typeface="+mn-ea"/>
              </a:rPr>
              <a:t>过晚</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自底向上法地优缺点</a:t>
            </a:r>
            <a:r>
              <a:rPr lang="zh-CN" altLang="en-US" sz="2000" dirty="0">
                <a:latin typeface="微软雅黑" panose="020B0503020204020204" pitchFamily="34" charset="-122"/>
                <a:ea typeface="微软雅黑" panose="020B0503020204020204" pitchFamily="34" charset="-122"/>
                <a:sym typeface="+mn-ea"/>
              </a:rPr>
              <a:t>类似</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代码评审的价值</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120650" y="1310005"/>
            <a:ext cx="8943975" cy="3724910"/>
          </a:xfrm>
          <a:prstGeom prst="rect">
            <a:avLst/>
          </a:prstGeom>
        </p:spPr>
      </p:pic>
    </p:spTree>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混合</a:t>
            </a:r>
            <a:r>
              <a:rPr lang="zh-CN" altLang="en-US" sz="2400" dirty="0">
                <a:sym typeface="+mn-ea"/>
              </a:rPr>
              <a:t>策略</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结合上述两种</a:t>
            </a:r>
            <a:r>
              <a:rPr lang="zh-CN" altLang="en-US" sz="2000" dirty="0">
                <a:latin typeface="微软雅黑" panose="020B0503020204020204" pitchFamily="34" charset="-122"/>
                <a:ea typeface="微软雅黑" panose="020B0503020204020204" pitchFamily="34" charset="-122"/>
                <a:sym typeface="+mn-ea"/>
              </a:rPr>
              <a:t>方法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对软件结构中较上层，使用的是“自顶向下”法；对软件结构中较下层，使用的是“自底向上”法，两者相结合</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例如三明治式</a:t>
            </a:r>
            <a:r>
              <a:rPr lang="zh-CN" altLang="en-US" sz="2000" dirty="0">
                <a:latin typeface="微软雅黑" panose="020B0503020204020204" pitchFamily="34" charset="-122"/>
                <a:ea typeface="微软雅黑" panose="020B0503020204020204" pitchFamily="34" charset="-122"/>
                <a:sym typeface="+mn-ea"/>
              </a:rPr>
              <a:t>集成 </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三明治式</a:t>
            </a:r>
            <a:r>
              <a:rPr lang="zh-CN" altLang="en-US" sz="2400" dirty="0">
                <a:sym typeface="+mn-ea"/>
              </a:rPr>
              <a:t>集成</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630238"/>
            <a:ext cx="7943215" cy="4256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先确定以哪一层为界进行</a:t>
            </a:r>
            <a:r>
              <a:rPr lang="zh-CN" altLang="en-US" sz="2000" dirty="0">
                <a:latin typeface="微软雅黑" panose="020B0503020204020204" pitchFamily="34" charset="-122"/>
                <a:ea typeface="微软雅黑" panose="020B0503020204020204" pitchFamily="34" charset="-122"/>
                <a:sym typeface="+mn-ea"/>
              </a:rPr>
              <a:t>集成</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对选择的界限之上的层采用自顶向下策略进行集成，</a:t>
            </a:r>
            <a:r>
              <a:rPr lang="zh-CN" altLang="en-US" sz="2000" dirty="0">
                <a:latin typeface="微软雅黑" panose="020B0503020204020204" pitchFamily="34" charset="-122"/>
                <a:ea typeface="微软雅黑" panose="020B0503020204020204" pitchFamily="34" charset="-122"/>
                <a:sym typeface="+mn-ea"/>
              </a:rPr>
              <a:t>直到到达界限层</a:t>
            </a:r>
            <a:r>
              <a:rPr lang="zh-CN" altLang="en-US" sz="2000" dirty="0">
                <a:latin typeface="微软雅黑" panose="020B0503020204020204" pitchFamily="34" charset="-122"/>
                <a:ea typeface="微软雅黑" panose="020B0503020204020204" pitchFamily="34" charset="-122"/>
                <a:sym typeface="+mn-ea"/>
              </a:rPr>
              <a:t>为止</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对</a:t>
            </a:r>
            <a:r>
              <a:rPr lang="zh-CN" altLang="en-US" sz="2000" dirty="0">
                <a:latin typeface="微软雅黑" panose="020B0503020204020204" pitchFamily="34" charset="-122"/>
                <a:ea typeface="微软雅黑" panose="020B0503020204020204" pitchFamily="34" charset="-122"/>
                <a:sym typeface="+mn-ea"/>
              </a:rPr>
              <a:t>选择的界限之下的层采用自底向上策略进行集成，直到到达界限层</a:t>
            </a:r>
            <a:r>
              <a:rPr lang="zh-CN" altLang="en-US" sz="2000" dirty="0">
                <a:latin typeface="微软雅黑" panose="020B0503020204020204" pitchFamily="34" charset="-122"/>
                <a:ea typeface="微软雅黑" panose="020B0503020204020204" pitchFamily="34" charset="-122"/>
                <a:sym typeface="+mn-ea"/>
              </a:rPr>
              <a:t>为止</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优点：它将自顶向下和自底向上的集成方法有机地结合起来，不需要写桩程序，因为在测试初自底向上集成已经验证了底层模块的正确性</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缺点：在真正集成之前每一个独立的模块没有完全测试过。</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20484" name="Picture 6" descr="图6－5三明治集成方法示意图"/>
          <p:cNvPicPr>
            <a:picLocks noChangeAspect="1" noChangeArrowheads="1"/>
          </p:cNvPicPr>
          <p:nvPr>
            <p:custDataLst>
              <p:tags r:id="rId1"/>
            </p:custDataLst>
          </p:nvPr>
        </p:nvPicPr>
        <p:blipFill>
          <a:blip r:embed="rId2" cstate="print"/>
          <a:srcRect/>
          <a:stretch>
            <a:fillRect/>
          </a:stretch>
        </p:blipFill>
        <p:spPr bwMode="auto">
          <a:xfrm>
            <a:off x="685483" y="1104265"/>
            <a:ext cx="7596187" cy="3276600"/>
          </a:xfrm>
          <a:prstGeom prst="rect">
            <a:avLst/>
          </a:prstGeom>
          <a:noFill/>
          <a:ln w="9525">
            <a:noFill/>
            <a:miter lim="800000"/>
            <a:headEnd/>
            <a:tailEnd/>
          </a:ln>
        </p:spPr>
      </p:pic>
    </p:spTree>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改进的三明治</a:t>
            </a:r>
            <a:r>
              <a:rPr lang="zh-CN" altLang="en-US" sz="2400" dirty="0">
                <a:sym typeface="+mn-ea"/>
              </a:rPr>
              <a:t>方法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1143635"/>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改进的三明治集成方法，不仅自两头向中间集成，而且保证每个模块得到单独的测试，使测试进行得比较彻底 </a:t>
            </a:r>
            <a:endParaRPr lang="en-US" sz="2000" dirty="0">
              <a:latin typeface="微软雅黑" panose="020B0503020204020204" pitchFamily="34" charset="-122"/>
              <a:ea typeface="微软雅黑" panose="020B0503020204020204" pitchFamily="34" charset="-122"/>
              <a:sym typeface="+mn-ea"/>
            </a:endParaRPr>
          </a:p>
        </p:txBody>
      </p:sp>
      <p:pic>
        <p:nvPicPr>
          <p:cNvPr id="21508" name="Picture 70" descr="图6－6改善的三明治集成方法示意图"/>
          <p:cNvPicPr>
            <a:picLocks noChangeAspect="1" noChangeArrowheads="1"/>
          </p:cNvPicPr>
          <p:nvPr>
            <p:custDataLst>
              <p:tags r:id="rId1"/>
            </p:custDataLst>
          </p:nvPr>
        </p:nvPicPr>
        <p:blipFill>
          <a:blip r:embed="rId2" cstate="print"/>
          <a:srcRect/>
          <a:stretch>
            <a:fillRect/>
          </a:stretch>
        </p:blipFill>
        <p:spPr bwMode="auto">
          <a:xfrm>
            <a:off x="1631315" y="2203450"/>
            <a:ext cx="7406005" cy="2828290"/>
          </a:xfrm>
          <a:prstGeom prst="rect">
            <a:avLst/>
          </a:prstGeom>
          <a:noFill/>
          <a:ln w="9525">
            <a:noFill/>
            <a:miter lim="800000"/>
            <a:headEnd/>
            <a:tailEnd/>
          </a:ln>
        </p:spPr>
      </p:pic>
    </p:spTree>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微服务架构</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098" name="Picture 2" descr="See the source image"/>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931670" y="840740"/>
            <a:ext cx="5720080" cy="40659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微服务架构的集成</a:t>
            </a:r>
            <a:r>
              <a:rPr lang="zh-CN" altLang="en-US" sz="2400" dirty="0">
                <a:sym typeface="+mn-ea"/>
              </a:rPr>
              <a:t>测试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60004" y="1004692"/>
            <a:ext cx="3685606" cy="413912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custDataLst>
              <p:tags r:id="rId3"/>
            </p:custDataLst>
          </p:nvPr>
        </p:nvSpPr>
        <p:spPr>
          <a:xfrm>
            <a:off x="4687737" y="1024227"/>
            <a:ext cx="3999205" cy="3742115"/>
          </a:xfrm>
          <a:prstGeom prst="rect">
            <a:avLst/>
          </a:prstGeom>
          <a:noFill/>
        </p:spPr>
        <p:txBody>
          <a:bodyPr wrap="square">
            <a:spAutoFit/>
          </a:bodyPr>
          <a:p>
            <a:pPr marL="342900" indent="-342900">
              <a:lnSpc>
                <a:spcPct val="150000"/>
              </a:lnSpc>
              <a:buFont typeface="+mj-ea"/>
              <a:buAutoNum type="circleNumDbPlain"/>
            </a:pPr>
            <a:r>
              <a:rPr lang="zh-CN" altLang="en-US" sz="1600" dirty="0">
                <a:latin typeface="微软雅黑" panose="020B0503020204020204" pitchFamily="34" charset="-122"/>
                <a:ea typeface="微软雅黑" panose="020B0503020204020204" pitchFamily="34" charset="-122"/>
              </a:rPr>
              <a:t>测试外部的通信以确认通信是否通畅，检查核心功能即可，有助于发现任何协议层次的错误，如丢失 HTTP 报头、SSL 使用错误，以及请求/响应不匹配等</a:t>
            </a:r>
            <a:endParaRPr lang="zh-CN" altLang="en-US" sz="16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endParaRPr lang="zh-CN" altLang="en-US" sz="16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1600" dirty="0">
                <a:latin typeface="微软雅黑" panose="020B0503020204020204" pitchFamily="34" charset="-122"/>
                <a:ea typeface="微软雅黑" panose="020B0503020204020204" pitchFamily="34" charset="-122"/>
              </a:rPr>
              <a:t>数据库访问测试旨在确保微服务所使用的数据结构与数据库相符，以及检查 ORM 中 设置的映射关系、数据库访问模块能否妥善地处理网络出错等</a:t>
            </a:r>
            <a:endParaRPr lang="zh-CN" altLang="en-US" sz="1600" dirty="0">
              <a:latin typeface="微软雅黑" panose="020B0503020204020204" pitchFamily="34" charset="-122"/>
              <a:ea typeface="微软雅黑" panose="020B0503020204020204" pitchFamily="34" charset="-122"/>
            </a:endParaRPr>
          </a:p>
        </p:txBody>
      </p:sp>
      <p:sp>
        <p:nvSpPr>
          <p:cNvPr id="10" name="文本框 9"/>
          <p:cNvSpPr txBox="1"/>
          <p:nvPr>
            <p:custDataLst>
              <p:tags r:id="rId4"/>
            </p:custDataLst>
          </p:nvPr>
        </p:nvSpPr>
        <p:spPr>
          <a:xfrm>
            <a:off x="3049855" y="3477016"/>
            <a:ext cx="1637882" cy="461665"/>
          </a:xfrm>
          <a:prstGeom prst="rect">
            <a:avLst/>
          </a:prstGeom>
          <a:noFill/>
        </p:spPr>
        <p:txBody>
          <a:bodyPr wrap="square">
            <a:spAutoFit/>
          </a:bodyPr>
          <a:p>
            <a:r>
              <a:rPr lang="en-GB" altLang="zh-CN" sz="1200" b="0" i="0" dirty="0">
                <a:solidFill>
                  <a:srgbClr val="71777D"/>
                </a:solidFill>
                <a:effectLst/>
                <a:latin typeface="Arial" panose="020B0604020202020204" pitchFamily="34" charset="0"/>
              </a:rPr>
              <a:t>ORM</a:t>
            </a:r>
            <a:r>
              <a:rPr lang="zh-CN" altLang="en-US" sz="1200" b="0" i="0" dirty="0">
                <a:solidFill>
                  <a:srgbClr val="71777D"/>
                </a:solidFill>
                <a:effectLst/>
                <a:latin typeface="Arial" panose="020B0604020202020204" pitchFamily="34" charset="0"/>
              </a:rPr>
              <a:t>：</a:t>
            </a:r>
            <a:r>
              <a:rPr lang="en-GB" altLang="zh-CN" sz="1200" b="0" i="0" dirty="0">
                <a:solidFill>
                  <a:srgbClr val="71777D"/>
                </a:solidFill>
                <a:effectLst/>
                <a:latin typeface="Arial" panose="020B0604020202020204" pitchFamily="34" charset="0"/>
              </a:rPr>
              <a:t>Object Relational Mapping</a:t>
            </a:r>
            <a:endParaRPr lang="zh-CN" altLang="en-US" sz="1200" dirty="0"/>
          </a:p>
        </p:txBody>
      </p:sp>
      <p:cxnSp>
        <p:nvCxnSpPr>
          <p:cNvPr id="12" name="直线箭头连接符 11"/>
          <p:cNvCxnSpPr/>
          <p:nvPr>
            <p:custDataLst>
              <p:tags r:id="rId5"/>
            </p:custDataLst>
          </p:nvPr>
        </p:nvCxnSpPr>
        <p:spPr>
          <a:xfrm flipH="1">
            <a:off x="4114981" y="1345537"/>
            <a:ext cx="683288" cy="381837"/>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custDataLst>
              <p:tags r:id="rId6"/>
            </p:custDataLst>
          </p:nvPr>
        </p:nvCxnSpPr>
        <p:spPr>
          <a:xfrm flipH="1">
            <a:off x="2848889" y="3477016"/>
            <a:ext cx="1949380" cy="963748"/>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用契约进行集成</a:t>
            </a:r>
            <a:r>
              <a:rPr lang="zh-CN" altLang="en-US" sz="2400" dirty="0">
                <a:sym typeface="+mn-ea"/>
              </a:rPr>
              <a:t>测试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378"/>
            <a:ext cx="417004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sz="1600" dirty="0">
                <a:latin typeface="微软雅黑" panose="020B0503020204020204" pitchFamily="34" charset="-122"/>
                <a:ea typeface="微软雅黑" panose="020B0503020204020204" pitchFamily="34" charset="-122"/>
                <a:sym typeface="+mn-ea"/>
              </a:rPr>
              <a:t>消费者驱动的契约测试（Consumer Driven Contract Testing, CDC testing）</a:t>
            </a:r>
            <a:endParaRPr lang="en-US" sz="16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sz="1600" dirty="0">
                <a:latin typeface="微软雅黑" panose="020B0503020204020204" pitchFamily="34" charset="-122"/>
                <a:ea typeface="微软雅黑" panose="020B0503020204020204" pitchFamily="34" charset="-122"/>
                <a:sym typeface="+mn-ea"/>
              </a:rPr>
              <a:t>契约是指服务的消费者与服务的提供者之间交互协作的</a:t>
            </a:r>
            <a:r>
              <a:rPr lang="zh-CN" altLang="en-US" sz="1600" dirty="0">
                <a:latin typeface="微软雅黑" panose="020B0503020204020204" pitchFamily="34" charset="-122"/>
                <a:ea typeface="微软雅黑" panose="020B0503020204020204" pitchFamily="34" charset="-122"/>
                <a:sym typeface="+mn-ea"/>
              </a:rPr>
              <a:t>约定，包括</a:t>
            </a:r>
            <a:r>
              <a:rPr lang="en-US" sz="1600" dirty="0">
                <a:latin typeface="微软雅黑" panose="020B0503020204020204" pitchFamily="34" charset="-122"/>
                <a:ea typeface="微软雅黑" panose="020B0503020204020204" pitchFamily="34" charset="-122"/>
                <a:sym typeface="+mn-ea"/>
              </a:rPr>
              <a:t>Request 和 Response 数据交互格式</a:t>
            </a:r>
            <a:endParaRPr lang="en-US" sz="16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sym typeface="+mn-ea"/>
              </a:rPr>
              <a:t>其</a:t>
            </a:r>
            <a:r>
              <a:rPr lang="en-US" sz="1600" dirty="0">
                <a:latin typeface="微软雅黑" panose="020B0503020204020204" pitchFamily="34" charset="-122"/>
                <a:ea typeface="微软雅黑" panose="020B0503020204020204" pitchFamily="34" charset="-122"/>
                <a:sym typeface="+mn-ea"/>
              </a:rPr>
              <a:t>理念是将服务消费者和提供者之间的互动正式化</a:t>
            </a:r>
            <a:endParaRPr lang="en-US" sz="16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sz="1600" dirty="0">
                <a:latin typeface="微软雅黑" panose="020B0503020204020204" pitchFamily="34" charset="-122"/>
                <a:ea typeface="微软雅黑" panose="020B0503020204020204" pitchFamily="34" charset="-122"/>
                <a:sym typeface="+mn-ea"/>
              </a:rPr>
              <a:t>从Consumer的需求出发设计测试用例并产生一份契约，然后验证provider端的功能</a:t>
            </a:r>
            <a:endParaRPr lang="en-US" sz="1600" dirty="0">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custDataLst>
              <p:tags r:id="rId1"/>
            </p:custDataLst>
          </p:nvPr>
        </p:nvPicPr>
        <p:blipFill>
          <a:blip r:embed="rId2"/>
          <a:stretch>
            <a:fillRect/>
          </a:stretch>
        </p:blipFill>
        <p:spPr>
          <a:xfrm>
            <a:off x="4770755" y="2600325"/>
            <a:ext cx="4373245" cy="2438400"/>
          </a:xfrm>
          <a:prstGeom prst="rect">
            <a:avLst/>
          </a:prstGeom>
        </p:spPr>
      </p:pic>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契约</a:t>
            </a:r>
            <a:r>
              <a:rPr kumimoji="1" lang="zh-CN" altLang="en-US" dirty="0">
                <a:latin typeface="微软雅黑" panose="020B0503020204020204" pitchFamily="34" charset="-122"/>
                <a:ea typeface="微软雅黑" panose="020B0503020204020204" pitchFamily="34" charset="-122"/>
              </a:rPr>
              <a:t>测试及其优势</a:t>
            </a:r>
            <a:r>
              <a:rPr kumimoji="1" lang="zh-CN" altLang="en-US" dirty="0"/>
              <a:t>、</a:t>
            </a:r>
            <a:r>
              <a:rPr kumimoji="1" lang="zh-CN" altLang="en-US" dirty="0">
                <a:latin typeface="微软雅黑" panose="020B0503020204020204" pitchFamily="34" charset="-122"/>
                <a:ea typeface="微软雅黑" panose="020B0503020204020204" pitchFamily="34" charset="-122"/>
              </a:rPr>
              <a:t>工具</a:t>
            </a:r>
            <a:endParaRPr kumimoji="1" lang="zh-CN" altLang="en-US" dirty="0"/>
          </a:p>
        </p:txBody>
      </p:sp>
      <p:sp>
        <p:nvSpPr>
          <p:cNvPr id="6" name="矩形 5"/>
          <p:cNvSpPr/>
          <p:nvPr/>
        </p:nvSpPr>
        <p:spPr>
          <a:xfrm>
            <a:off x="679150" y="866347"/>
            <a:ext cx="7785699" cy="1705403"/>
          </a:xfrm>
          <a:prstGeom prst="rect">
            <a:avLst/>
          </a:prstGeom>
        </p:spPr>
        <p:txBody>
          <a:bodyPr wrap="square">
            <a:spAutoFit/>
          </a:bodyPr>
          <a:lstStyle/>
          <a:p>
            <a:pPr marL="244475" indent="-231775">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降低服务集成的难度，将其分解为单元测试和接口测试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43205" indent="-230505">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团队能以一种离线的方式完成验证，并将联调的成本几乎降到零</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244475" indent="-231775">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基于契约让接口的变更有迹可循</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44475" indent="-231775">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常用的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CDT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框架 Janus、Pact、Pacto和Spring Cloud Contract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847868" y="2654529"/>
            <a:ext cx="6825343" cy="2208179"/>
            <a:chOff x="847868" y="2654529"/>
            <a:chExt cx="6825343" cy="2208179"/>
          </a:xfrm>
        </p:grpSpPr>
        <p:pic>
          <p:nvPicPr>
            <p:cNvPr id="7" name="图片 6"/>
            <p:cNvPicPr>
              <a:picLocks noChangeAspect="1"/>
            </p:cNvPicPr>
            <p:nvPr/>
          </p:nvPicPr>
          <p:blipFill rotWithShape="1">
            <a:blip r:embed="rId1"/>
            <a:srcRect b="11869"/>
            <a:stretch>
              <a:fillRect/>
            </a:stretch>
          </p:blipFill>
          <p:spPr>
            <a:xfrm>
              <a:off x="847868" y="2654529"/>
              <a:ext cx="6825343" cy="2208179"/>
            </a:xfrm>
            <a:prstGeom prst="rect">
              <a:avLst/>
            </a:prstGeom>
          </p:spPr>
        </p:pic>
        <p:sp>
          <p:nvSpPr>
            <p:cNvPr id="8" name="矩形 7"/>
            <p:cNvSpPr/>
            <p:nvPr/>
          </p:nvSpPr>
          <p:spPr>
            <a:xfrm>
              <a:off x="3988340" y="2859932"/>
              <a:ext cx="583659" cy="321013"/>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a:srcRect t="4131" b="5457"/>
          <a:stretch>
            <a:fillRect/>
          </a:stretch>
        </p:blipFill>
        <p:spPr>
          <a:xfrm>
            <a:off x="80197" y="922667"/>
            <a:ext cx="5609182" cy="4077350"/>
          </a:xfrm>
          <a:prstGeom prst="rect">
            <a:avLst/>
          </a:prstGeom>
        </p:spPr>
      </p:pic>
      <p:pic>
        <p:nvPicPr>
          <p:cNvPr id="14" name="图片 13"/>
          <p:cNvPicPr>
            <a:picLocks noChangeAspect="1"/>
          </p:cNvPicPr>
          <p:nvPr/>
        </p:nvPicPr>
        <p:blipFill>
          <a:blip r:embed="rId2"/>
          <a:stretch>
            <a:fillRect/>
          </a:stretch>
        </p:blipFill>
        <p:spPr>
          <a:xfrm>
            <a:off x="5707674" y="1206230"/>
            <a:ext cx="3380238" cy="3220792"/>
          </a:xfrm>
          <a:prstGeom prst="rect">
            <a:avLst/>
          </a:prstGeom>
        </p:spPr>
      </p:pic>
      <p:sp>
        <p:nvSpPr>
          <p:cNvPr id="2" name="标题 1"/>
          <p:cNvSpPr>
            <a:spLocks noGrp="1"/>
          </p:cNvSpPr>
          <p:nvPr>
            <p:ph type="title"/>
          </p:nvPr>
        </p:nvSpPr>
        <p:spPr>
          <a:xfrm>
            <a:off x="582038" y="280792"/>
            <a:ext cx="3630039" cy="523875"/>
          </a:xfrm>
        </p:spPr>
        <p:txBody>
          <a:bodyPr/>
          <a:lstStyle/>
          <a:p>
            <a:r>
              <a:rPr kumimoji="1" lang="zh-CN" altLang="en-US" dirty="0">
                <a:latin typeface="微软雅黑" panose="020B0503020204020204" pitchFamily="34" charset="-122"/>
                <a:ea typeface="微软雅黑" panose="020B0503020204020204" pitchFamily="34" charset="-122"/>
              </a:rPr>
              <a:t>示例：</a:t>
            </a:r>
            <a:r>
              <a:rPr kumimoji="1" lang="en-US" altLang="zh-CN" dirty="0">
                <a:latin typeface="微软雅黑" panose="020B0503020204020204" pitchFamily="34" charset="-122"/>
                <a:ea typeface="微软雅黑" panose="020B0503020204020204" pitchFamily="34" charset="-122"/>
              </a:rPr>
              <a:t>CDC</a:t>
            </a:r>
            <a:r>
              <a:rPr kumimoji="1" lang="zh-CN" altLang="en-US" dirty="0">
                <a:latin typeface="微软雅黑" panose="020B0503020204020204" pitchFamily="34" charset="-122"/>
                <a:ea typeface="微软雅黑" panose="020B0503020204020204" pitchFamily="34" charset="-122"/>
              </a:rPr>
              <a:t>测试框架</a:t>
            </a:r>
            <a:endParaRPr kumimoji="1" lang="zh-CN" altLang="en-US" dirty="0"/>
          </a:p>
        </p:txBody>
      </p:sp>
      <p:sp>
        <p:nvSpPr>
          <p:cNvPr id="8" name="文本框 7"/>
          <p:cNvSpPr txBox="1"/>
          <p:nvPr/>
        </p:nvSpPr>
        <p:spPr>
          <a:xfrm>
            <a:off x="355116" y="4692240"/>
            <a:ext cx="2249521" cy="307777"/>
          </a:xfrm>
          <a:prstGeom prst="rect">
            <a:avLst/>
          </a:prstGeom>
          <a:noFill/>
        </p:spPr>
        <p:txBody>
          <a:bodyPr wrap="square">
            <a:spAutoFit/>
          </a:bodyPr>
          <a:lstStyle/>
          <a:p>
            <a:r>
              <a:rPr lang="zh-CN" altLang="en-US" sz="1400" dirty="0">
                <a:hlinkClick r:id="rId3"/>
              </a:rPr>
              <a:t>https://docs.pact.io/</a:t>
            </a:r>
            <a:r>
              <a:rPr lang="zh-CN" altLang="en-US" sz="1400" dirty="0"/>
              <a:t> </a:t>
            </a:r>
            <a:endParaRPr lang="zh-CN" altLang="en-US" sz="1400" dirty="0"/>
          </a:p>
        </p:txBody>
      </p:sp>
      <p:pic>
        <p:nvPicPr>
          <p:cNvPr id="5122" name="Picture 2" descr="Pact Found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2593" y="327091"/>
            <a:ext cx="1701126" cy="354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Consumer</a:t>
            </a:r>
            <a:r>
              <a:rPr kumimoji="1" lang="zh-CN" altLang="en-US" dirty="0"/>
              <a:t> 测试</a:t>
            </a:r>
            <a:endParaRPr kumimoji="1" lang="zh-CN" altLang="en-US" dirty="0"/>
          </a:p>
        </p:txBody>
      </p:sp>
      <p:pic>
        <p:nvPicPr>
          <p:cNvPr id="10242" name="Picture 2" descr="Pact interac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9030" y="885426"/>
            <a:ext cx="7491570" cy="200425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1488332" y="2988277"/>
            <a:ext cx="6011694" cy="2063138"/>
          </a:xfrm>
          <a:prstGeom prst="rect">
            <a:avLst/>
          </a:prstGeom>
        </p:spPr>
      </p:pic>
      <p:sp>
        <p:nvSpPr>
          <p:cNvPr id="7" name="矩形 6"/>
          <p:cNvSpPr/>
          <p:nvPr/>
        </p:nvSpPr>
        <p:spPr>
          <a:xfrm>
            <a:off x="2928026" y="786829"/>
            <a:ext cx="5428034" cy="2102851"/>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5418307" y="620001"/>
            <a:ext cx="1248932" cy="369332"/>
          </a:xfrm>
          <a:prstGeom prst="rect">
            <a:avLst/>
          </a:prstGeom>
          <a:solidFill>
            <a:schemeClr val="accent4">
              <a:lumMod val="20000"/>
              <a:lumOff val="80000"/>
            </a:schemeClr>
          </a:solidFill>
          <a:ln>
            <a:solidFill>
              <a:srgbClr val="00B0F0"/>
            </a:solidFill>
          </a:ln>
        </p:spPr>
        <p:txBody>
          <a:bodyPr wrap="none" rtlCol="0">
            <a:spAutoFit/>
          </a:bodyPr>
          <a:lstStyle/>
          <a:p>
            <a:r>
              <a:rPr kumimoji="1" lang="en-US" altLang="zh-CN" dirty="0">
                <a:solidFill>
                  <a:srgbClr val="00B0F0"/>
                </a:solidFill>
              </a:rPr>
              <a:t>Stub</a:t>
            </a:r>
            <a:r>
              <a:rPr kumimoji="1" lang="zh-CN" altLang="en-US" dirty="0">
                <a:solidFill>
                  <a:srgbClr val="00B0F0"/>
                </a:solidFill>
              </a:rPr>
              <a:t> </a:t>
            </a:r>
            <a:r>
              <a:rPr kumimoji="1" lang="en-US" altLang="zh-CN" dirty="0">
                <a:solidFill>
                  <a:srgbClr val="00B0F0"/>
                </a:solidFill>
              </a:rPr>
              <a:t>server</a:t>
            </a:r>
            <a:endParaRPr kumimoji="1" lang="zh-CN" altLang="en-US" dirty="0">
              <a:solidFill>
                <a:srgbClr val="00B0F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代码审查（</a:t>
            </a:r>
            <a:r>
              <a:rPr lang="en-US" altLang="zh-CN" sz="2400" dirty="0">
                <a:sym typeface="+mn-ea"/>
              </a:rPr>
              <a:t>code review</a:t>
            </a:r>
            <a:r>
              <a:rPr lang="zh-CN" altLang="en-US" sz="2400" dirty="0">
                <a:sym typeface="+mn-ea"/>
              </a:rPr>
              <a:t>）</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一种有效的测试</a:t>
            </a:r>
            <a:r>
              <a:rPr lang="zh-CN" altLang="en-US" sz="2000" dirty="0">
                <a:latin typeface="微软雅黑" panose="020B0503020204020204" pitchFamily="34" charset="-122"/>
                <a:ea typeface="微软雅黑" panose="020B0503020204020204" pitchFamily="34" charset="-122"/>
                <a:sym typeface="+mn-ea"/>
              </a:rPr>
              <a:t>方法</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根据统计，代码审查可以发现代码中</a:t>
            </a:r>
            <a:r>
              <a:rPr lang="en-US" altLang="zh-CN" sz="2000" dirty="0">
                <a:latin typeface="微软雅黑" panose="020B0503020204020204" pitchFamily="34" charset="-122"/>
                <a:ea typeface="微软雅黑" panose="020B0503020204020204" pitchFamily="34" charset="-122"/>
                <a:sym typeface="+mn-ea"/>
              </a:rPr>
              <a:t>60%</a:t>
            </a:r>
            <a:r>
              <a:rPr lang="zh-CN" altLang="en-US" sz="2000" dirty="0">
                <a:latin typeface="微软雅黑" panose="020B0503020204020204" pitchFamily="34" charset="-122"/>
                <a:ea typeface="微软雅黑" panose="020B0503020204020204" pitchFamily="34" charset="-122"/>
                <a:sym typeface="+mn-ea"/>
              </a:rPr>
              <a:t>以上的</a:t>
            </a:r>
            <a:r>
              <a:rPr lang="zh-CN" altLang="en-US" sz="2000" dirty="0">
                <a:latin typeface="微软雅黑" panose="020B0503020204020204" pitchFamily="34" charset="-122"/>
                <a:ea typeface="微软雅黑" panose="020B0503020204020204" pitchFamily="34" charset="-122"/>
                <a:sym typeface="+mn-ea"/>
              </a:rPr>
              <a:t>缺陷</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包括代码互查（</a:t>
            </a:r>
            <a:r>
              <a:rPr lang="en-US" altLang="zh-CN" sz="2000" dirty="0">
                <a:latin typeface="微软雅黑" panose="020B0503020204020204" pitchFamily="34" charset="-122"/>
                <a:ea typeface="微软雅黑" panose="020B0503020204020204" pitchFamily="34" charset="-122"/>
                <a:sym typeface="+mn-ea"/>
              </a:rPr>
              <a:t>p</a:t>
            </a:r>
            <a:r>
              <a:rPr lang="zh-CN" altLang="en-US" sz="2000" dirty="0">
                <a:latin typeface="微软雅黑" panose="020B0503020204020204" pitchFamily="34" charset="-122"/>
                <a:ea typeface="微软雅黑" panose="020B0503020204020204" pitchFamily="34" charset="-122"/>
                <a:sym typeface="+mn-ea"/>
              </a:rPr>
              <a:t>eer </a:t>
            </a:r>
            <a:r>
              <a:rPr lang="en-US" altLang="zh-CN" sz="2000" dirty="0">
                <a:latin typeface="微软雅黑" panose="020B0503020204020204" pitchFamily="34" charset="-122"/>
                <a:ea typeface="微软雅黑" panose="020B0503020204020204" pitchFamily="34" charset="-122"/>
                <a:sym typeface="+mn-ea"/>
              </a:rPr>
              <a:t>r</a:t>
            </a:r>
            <a:r>
              <a:rPr lang="zh-CN" altLang="en-US" sz="2000" dirty="0">
                <a:latin typeface="微软雅黑" panose="020B0503020204020204" pitchFamily="34" charset="-122"/>
                <a:ea typeface="微软雅黑" panose="020B0503020204020204" pitchFamily="34" charset="-122"/>
                <a:sym typeface="+mn-ea"/>
              </a:rPr>
              <a:t>eview）、代码走查（</a:t>
            </a:r>
            <a:r>
              <a:rPr lang="en-US" altLang="zh-CN" sz="2000" dirty="0">
                <a:latin typeface="微软雅黑" panose="020B0503020204020204" pitchFamily="34" charset="-122"/>
                <a:ea typeface="微软雅黑" panose="020B0503020204020204" pitchFamily="34" charset="-122"/>
                <a:sym typeface="+mn-ea"/>
              </a:rPr>
              <a:t>walk through</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和会议审查（</a:t>
            </a:r>
            <a:r>
              <a:rPr lang="en-US" altLang="zh-CN" sz="2000" dirty="0">
                <a:latin typeface="微软雅黑" panose="020B0503020204020204" pitchFamily="34" charset="-122"/>
                <a:ea typeface="微软雅黑" panose="020B0503020204020204" pitchFamily="34" charset="-122"/>
                <a:sym typeface="+mn-ea"/>
              </a:rPr>
              <a:t>inspection</a:t>
            </a:r>
            <a:r>
              <a:rPr lang="zh-CN" altLang="en-US" sz="2000" dirty="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Provider</a:t>
            </a:r>
            <a:r>
              <a:rPr kumimoji="1" lang="zh-CN" altLang="en-US" dirty="0"/>
              <a:t> 测试</a:t>
            </a:r>
            <a:endParaRPr kumimoji="1" lang="zh-CN" altLang="en-US" dirty="0"/>
          </a:p>
        </p:txBody>
      </p:sp>
      <p:pic>
        <p:nvPicPr>
          <p:cNvPr id="11266" name="Picture 2" descr="Provider verific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5490" y="804668"/>
            <a:ext cx="7431931" cy="201023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8502" y="4724208"/>
            <a:ext cx="6101675" cy="276999"/>
          </a:xfrm>
          <a:prstGeom prst="rect">
            <a:avLst/>
          </a:prstGeom>
          <a:noFill/>
        </p:spPr>
        <p:txBody>
          <a:bodyPr wrap="square">
            <a:spAutoFit/>
          </a:bodyPr>
          <a:lstStyle/>
          <a:p>
            <a:r>
              <a:rPr lang="zh-CN" altLang="en-US" sz="1200" dirty="0">
                <a:hlinkClick r:id="rId2"/>
              </a:rPr>
              <a:t>https://github.com/pact-foundation/pact-provider-verifier/</a:t>
            </a:r>
            <a:r>
              <a:rPr lang="zh-CN" altLang="en-US" sz="1200" dirty="0"/>
              <a:t> </a:t>
            </a:r>
            <a:endParaRPr lang="zh-CN" altLang="en-US" sz="1200" dirty="0"/>
          </a:p>
        </p:txBody>
      </p:sp>
      <p:pic>
        <p:nvPicPr>
          <p:cNvPr id="7" name="图片 6"/>
          <p:cNvPicPr>
            <a:picLocks noChangeAspect="1"/>
          </p:cNvPicPr>
          <p:nvPr/>
        </p:nvPicPr>
        <p:blipFill>
          <a:blip r:embed="rId3"/>
          <a:stretch>
            <a:fillRect/>
          </a:stretch>
        </p:blipFill>
        <p:spPr>
          <a:xfrm>
            <a:off x="2089757" y="2953623"/>
            <a:ext cx="5003395" cy="1770585"/>
          </a:xfrm>
          <a:prstGeom prst="rect">
            <a:avLst/>
          </a:prstGeom>
        </p:spPr>
      </p:pic>
      <p:sp>
        <p:nvSpPr>
          <p:cNvPr id="8" name="文本框 7"/>
          <p:cNvSpPr txBox="1"/>
          <p:nvPr/>
        </p:nvSpPr>
        <p:spPr>
          <a:xfrm>
            <a:off x="3609569" y="531570"/>
            <a:ext cx="1924862" cy="307777"/>
          </a:xfrm>
          <a:prstGeom prst="rect">
            <a:avLst/>
          </a:prstGeom>
          <a:noFill/>
        </p:spPr>
        <p:txBody>
          <a:bodyPr wrap="square" rtlCol="0">
            <a:spAutoFit/>
          </a:bodyPr>
          <a:lstStyle/>
          <a:p>
            <a:pPr algn="ctr"/>
            <a:r>
              <a:rPr kumimoji="1" lang="en-US" altLang="zh-CN" sz="1400" dirty="0">
                <a:solidFill>
                  <a:srgbClr val="00B0F0"/>
                </a:solidFill>
              </a:rPr>
              <a:t>Contract</a:t>
            </a:r>
            <a:r>
              <a:rPr kumimoji="1" lang="zh-CN" altLang="en-US" sz="1400" dirty="0">
                <a:solidFill>
                  <a:srgbClr val="00B0F0"/>
                </a:solidFill>
              </a:rPr>
              <a:t> </a:t>
            </a:r>
            <a:r>
              <a:rPr kumimoji="1" lang="en-US" altLang="zh-CN" sz="1400" dirty="0">
                <a:solidFill>
                  <a:srgbClr val="00B0F0"/>
                </a:solidFill>
              </a:rPr>
              <a:t>verifier</a:t>
            </a:r>
            <a:r>
              <a:rPr kumimoji="1" lang="zh-CN" altLang="en-US" sz="1400" dirty="0">
                <a:solidFill>
                  <a:srgbClr val="00B0F0"/>
                </a:solidFill>
              </a:rPr>
              <a:t> </a:t>
            </a:r>
            <a:r>
              <a:rPr kumimoji="1" lang="en-US" altLang="zh-CN" sz="1400" dirty="0">
                <a:solidFill>
                  <a:srgbClr val="00B0F0"/>
                </a:solidFill>
              </a:rPr>
              <a:t>tests</a:t>
            </a:r>
            <a:r>
              <a:rPr kumimoji="1" lang="zh-CN" altLang="en-US" sz="1400" dirty="0">
                <a:solidFill>
                  <a:srgbClr val="00B0F0"/>
                </a:solidFill>
              </a:rPr>
              <a:t> </a:t>
            </a:r>
            <a:endParaRPr kumimoji="1" lang="zh-CN" altLang="en-US" sz="1400" dirty="0">
              <a:solidFill>
                <a:srgbClr val="00B0F0"/>
              </a:solidFill>
            </a:endParaRPr>
          </a:p>
        </p:txBody>
      </p:sp>
      <p:sp>
        <p:nvSpPr>
          <p:cNvPr id="9" name="文本框 8"/>
          <p:cNvSpPr txBox="1"/>
          <p:nvPr/>
        </p:nvSpPr>
        <p:spPr>
          <a:xfrm>
            <a:off x="1060315" y="1775721"/>
            <a:ext cx="1281889" cy="307777"/>
          </a:xfrm>
          <a:prstGeom prst="rect">
            <a:avLst/>
          </a:prstGeom>
          <a:noFill/>
        </p:spPr>
        <p:txBody>
          <a:bodyPr wrap="none" rtlCol="0">
            <a:spAutoFit/>
          </a:bodyPr>
          <a:lstStyle/>
          <a:p>
            <a:r>
              <a:rPr kumimoji="1" lang="en-US" altLang="zh-CN" sz="1400" dirty="0">
                <a:solidFill>
                  <a:srgbClr val="00B0F0"/>
                </a:solidFill>
              </a:rPr>
              <a:t>Auto- generate</a:t>
            </a:r>
            <a:endParaRPr kumimoji="1" lang="zh-CN" altLang="en-US" sz="1400" dirty="0">
              <a:solidFill>
                <a:srgbClr val="00B0F0"/>
              </a:solidFill>
            </a:endParaRPr>
          </a:p>
        </p:txBody>
      </p:sp>
      <p:sp>
        <p:nvSpPr>
          <p:cNvPr id="10" name="文本框 9"/>
          <p:cNvSpPr txBox="1"/>
          <p:nvPr/>
        </p:nvSpPr>
        <p:spPr>
          <a:xfrm>
            <a:off x="369651" y="3239311"/>
            <a:ext cx="1355243" cy="307777"/>
          </a:xfrm>
          <a:prstGeom prst="rect">
            <a:avLst/>
          </a:prstGeom>
          <a:noFill/>
        </p:spPr>
        <p:txBody>
          <a:bodyPr wrap="none" rtlCol="0">
            <a:spAutoFit/>
          </a:bodyPr>
          <a:lstStyle/>
          <a:p>
            <a:r>
              <a:rPr kumimoji="1" lang="en-US" altLang="zh-CN" sz="1400" dirty="0" err="1">
                <a:solidFill>
                  <a:srgbClr val="00B0F0"/>
                </a:solidFill>
              </a:rPr>
              <a:t>Contract.groovy</a:t>
            </a:r>
            <a:endParaRPr kumimoji="1" lang="zh-CN" altLang="en-US" sz="1400" dirty="0">
              <a:solidFill>
                <a:srgbClr val="00B0F0"/>
              </a:solidFill>
            </a:endParaRPr>
          </a:p>
        </p:txBody>
      </p:sp>
      <p:cxnSp>
        <p:nvCxnSpPr>
          <p:cNvPr id="12" name="直线箭头连接符 11"/>
          <p:cNvCxnSpPr/>
          <p:nvPr/>
        </p:nvCxnSpPr>
        <p:spPr>
          <a:xfrm flipH="1">
            <a:off x="1060315" y="2743200"/>
            <a:ext cx="466928" cy="622570"/>
          </a:xfrm>
          <a:prstGeom prst="straightConnector1">
            <a:avLst/>
          </a:prstGeom>
          <a:ln w="127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025746" y="1775721"/>
            <a:ext cx="754431" cy="307777"/>
          </a:xfrm>
          <a:prstGeom prst="rect">
            <a:avLst/>
          </a:prstGeom>
          <a:noFill/>
        </p:spPr>
        <p:txBody>
          <a:bodyPr wrap="square" rtlCol="0">
            <a:spAutoFit/>
          </a:bodyPr>
          <a:lstStyle/>
          <a:p>
            <a:r>
              <a:rPr kumimoji="1" lang="en-US" altLang="zh-CN" sz="1400" dirty="0">
                <a:solidFill>
                  <a:srgbClr val="00B0F0"/>
                </a:solidFill>
              </a:rPr>
              <a:t>Call API</a:t>
            </a:r>
            <a:endParaRPr kumimoji="1" lang="en-US" altLang="zh-CN" sz="1400" dirty="0">
              <a:solidFill>
                <a:srgbClr val="00B0F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示例</a:t>
            </a:r>
            <a:endParaRPr kumimoji="1" lang="zh-CN" altLang="en-US" dirty="0"/>
          </a:p>
        </p:txBody>
      </p:sp>
      <p:pic>
        <p:nvPicPr>
          <p:cNvPr id="5" name="图片 4"/>
          <p:cNvPicPr>
            <a:picLocks noChangeAspect="1"/>
          </p:cNvPicPr>
          <p:nvPr/>
        </p:nvPicPr>
        <p:blipFill>
          <a:blip r:embed="rId1"/>
          <a:stretch>
            <a:fillRect/>
          </a:stretch>
        </p:blipFill>
        <p:spPr>
          <a:xfrm>
            <a:off x="254778" y="1060314"/>
            <a:ext cx="5574331" cy="3305707"/>
          </a:xfrm>
          <a:prstGeom prst="rect">
            <a:avLst/>
          </a:prstGeom>
        </p:spPr>
      </p:pic>
      <p:sp>
        <p:nvSpPr>
          <p:cNvPr id="6" name="文本框 5"/>
          <p:cNvSpPr txBox="1"/>
          <p:nvPr/>
        </p:nvSpPr>
        <p:spPr>
          <a:xfrm>
            <a:off x="1040860" y="4437002"/>
            <a:ext cx="2953501" cy="369332"/>
          </a:xfrm>
          <a:prstGeom prst="rect">
            <a:avLst/>
          </a:prstGeom>
          <a:noFill/>
        </p:spPr>
        <p:txBody>
          <a:bodyPr wrap="none" rtlCol="0">
            <a:spAutoFit/>
          </a:bodyPr>
          <a:lstStyle/>
          <a:p>
            <a:r>
              <a:rPr kumimoji="1" lang="en-US" altLang="zh-CN" dirty="0"/>
              <a:t>Server</a:t>
            </a:r>
            <a:r>
              <a:rPr kumimoji="1" lang="zh-CN" altLang="en-US" dirty="0"/>
              <a:t> </a:t>
            </a:r>
            <a:r>
              <a:rPr kumimoji="1" lang="en-US" altLang="zh-CN" dirty="0"/>
              <a:t>side</a:t>
            </a:r>
            <a:r>
              <a:rPr kumimoji="1" lang="zh-CN" altLang="en-US" dirty="0"/>
              <a:t>：</a:t>
            </a:r>
            <a:r>
              <a:rPr kumimoji="1" lang="en-US" altLang="zh-CN" dirty="0"/>
              <a:t>service</a:t>
            </a:r>
            <a:r>
              <a:rPr kumimoji="1" lang="zh-CN" altLang="en-US" dirty="0"/>
              <a:t> </a:t>
            </a:r>
            <a:r>
              <a:rPr kumimoji="1" lang="en-US" altLang="zh-CN" dirty="0"/>
              <a:t>provider</a:t>
            </a:r>
            <a:endParaRPr kumimoji="1" lang="zh-CN" altLang="en-US" dirty="0"/>
          </a:p>
        </p:txBody>
      </p:sp>
      <p:grpSp>
        <p:nvGrpSpPr>
          <p:cNvPr id="10" name="组合 9"/>
          <p:cNvGrpSpPr/>
          <p:nvPr/>
        </p:nvGrpSpPr>
        <p:grpSpPr>
          <a:xfrm>
            <a:off x="3516454" y="973126"/>
            <a:ext cx="5627546" cy="3566580"/>
            <a:chOff x="3516454" y="973126"/>
            <a:chExt cx="5627546" cy="3566580"/>
          </a:xfrm>
        </p:grpSpPr>
        <p:pic>
          <p:nvPicPr>
            <p:cNvPr id="8" name="图片 7"/>
            <p:cNvPicPr>
              <a:picLocks noChangeAspect="1"/>
            </p:cNvPicPr>
            <p:nvPr/>
          </p:nvPicPr>
          <p:blipFill>
            <a:blip r:embed="rId2"/>
            <a:stretch>
              <a:fillRect/>
            </a:stretch>
          </p:blipFill>
          <p:spPr>
            <a:xfrm>
              <a:off x="3516454" y="973126"/>
              <a:ext cx="5627546" cy="3480081"/>
            </a:xfrm>
            <a:prstGeom prst="rect">
              <a:avLst/>
            </a:prstGeom>
          </p:spPr>
        </p:pic>
        <p:sp>
          <p:nvSpPr>
            <p:cNvPr id="9" name="文本框 8"/>
            <p:cNvSpPr txBox="1"/>
            <p:nvPr/>
          </p:nvSpPr>
          <p:spPr>
            <a:xfrm>
              <a:off x="4985542" y="4170374"/>
              <a:ext cx="3040191" cy="369332"/>
            </a:xfrm>
            <a:prstGeom prst="rect">
              <a:avLst/>
            </a:prstGeom>
            <a:noFill/>
          </p:spPr>
          <p:txBody>
            <a:bodyPr wrap="none" rtlCol="0">
              <a:spAutoFit/>
            </a:bodyPr>
            <a:lstStyle/>
            <a:p>
              <a:r>
                <a:rPr kumimoji="1" lang="en-US" altLang="zh-CN" dirty="0"/>
                <a:t>Client</a:t>
              </a:r>
              <a:r>
                <a:rPr kumimoji="1" lang="zh-CN" altLang="en-US" dirty="0"/>
                <a:t> </a:t>
              </a:r>
              <a:r>
                <a:rPr kumimoji="1" lang="en-US" altLang="zh-CN" dirty="0"/>
                <a:t>side</a:t>
              </a:r>
              <a:r>
                <a:rPr kumimoji="1" lang="zh-CN" altLang="en-US" dirty="0"/>
                <a:t>：</a:t>
              </a:r>
              <a:r>
                <a:rPr kumimoji="1" lang="en-US" altLang="zh-CN" dirty="0"/>
                <a:t>service</a:t>
              </a:r>
              <a:r>
                <a:rPr kumimoji="1" lang="zh-CN" altLang="en-US" dirty="0"/>
                <a:t> </a:t>
              </a:r>
              <a:r>
                <a:rPr kumimoji="1" lang="en-US" altLang="zh-CN" dirty="0" err="1"/>
                <a:t>concumer</a:t>
              </a:r>
              <a:endParaRPr kumimoji="1"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2086" y="331033"/>
            <a:ext cx="7357005" cy="523875"/>
          </a:xfrm>
        </p:spPr>
        <p:txBody>
          <a:bodyPr/>
          <a:lstStyle/>
          <a:p>
            <a:r>
              <a:rPr kumimoji="1" lang="zh-CN" altLang="en-US" dirty="0"/>
              <a:t>利用 </a:t>
            </a:r>
            <a:r>
              <a:rPr kumimoji="1" lang="en-US" altLang="zh-CN" dirty="0"/>
              <a:t>Mock </a:t>
            </a:r>
            <a:r>
              <a:rPr kumimoji="1" lang="zh-CN" altLang="en-US" dirty="0"/>
              <a:t>技术解除微服务之间的依赖</a:t>
            </a:r>
            <a:endParaRPr kumimoji="1" lang="zh-CN" altLang="en-US" dirty="0"/>
          </a:p>
        </p:txBody>
      </p:sp>
      <p:sp>
        <p:nvSpPr>
          <p:cNvPr id="3" name="矩形: 圆角 4"/>
          <p:cNvSpPr/>
          <p:nvPr/>
        </p:nvSpPr>
        <p:spPr>
          <a:xfrm>
            <a:off x="984741" y="2317898"/>
            <a:ext cx="1331349" cy="660962"/>
          </a:xfrm>
          <a:prstGeom prst="roundRect">
            <a:avLst>
              <a:gd name="adj" fmla="val 12720"/>
            </a:avLst>
          </a:prstGeom>
          <a:solidFill>
            <a:srgbClr val="F0846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 name="流程图: 数据 55"/>
          <p:cNvSpPr/>
          <p:nvPr/>
        </p:nvSpPr>
        <p:spPr>
          <a:xfrm>
            <a:off x="3062052" y="1648444"/>
            <a:ext cx="1378112" cy="742949"/>
          </a:xfrm>
          <a:prstGeom prst="flowChartInputOutput">
            <a:avLst/>
          </a:prstGeom>
          <a:solidFill>
            <a:srgbClr val="70B49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 name="矩形 4"/>
          <p:cNvSpPr/>
          <p:nvPr/>
        </p:nvSpPr>
        <p:spPr>
          <a:xfrm>
            <a:off x="3105350" y="1691632"/>
            <a:ext cx="1078437" cy="584775"/>
          </a:xfrm>
          <a:prstGeom prst="rect">
            <a:avLst/>
          </a:prstGeom>
        </p:spPr>
        <p:txBody>
          <a:bodyPr wrap="none">
            <a:spAutoFit/>
          </a:bodyPr>
          <a:lstStyle/>
          <a:p>
            <a:pPr algn="ctr"/>
            <a:r>
              <a:rPr lang="en-US" altLang="zh-CN" sz="1600" dirty="0">
                <a:solidFill>
                  <a:schemeClr val="bg1"/>
                </a:solidFill>
                <a:latin typeface="思源黑体 CN Medium" panose="020B0600000000000000" pitchFamily="34" charset="-122"/>
                <a:ea typeface="思源黑体 CN Medium" panose="020B0600000000000000" pitchFamily="34" charset="-122"/>
              </a:rPr>
              <a:t>Mock</a:t>
            </a:r>
            <a:endParaRPr lang="en-US" altLang="zh-CN" sz="1600" dirty="0">
              <a:solidFill>
                <a:schemeClr val="bg1"/>
              </a:solidFill>
              <a:latin typeface="思源黑体 CN Medium" panose="020B0600000000000000" pitchFamily="34" charset="-122"/>
              <a:ea typeface="思源黑体 CN Medium" panose="020B0600000000000000" pitchFamily="34" charset="-122"/>
            </a:endParaRPr>
          </a:p>
          <a:p>
            <a:pPr algn="ctr"/>
            <a:r>
              <a:rPr lang="en-US" altLang="zh-CN" sz="1600" dirty="0">
                <a:solidFill>
                  <a:schemeClr val="bg1"/>
                </a:solidFill>
                <a:latin typeface="思源黑体 CN Medium" panose="020B0600000000000000" pitchFamily="34" charset="-122"/>
                <a:ea typeface="思源黑体 CN Medium" panose="020B0600000000000000" pitchFamily="34" charset="-122"/>
              </a:rPr>
              <a:t>Service B</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6" name="矩形 5"/>
          <p:cNvSpPr/>
          <p:nvPr/>
        </p:nvSpPr>
        <p:spPr>
          <a:xfrm>
            <a:off x="1055157" y="2391393"/>
            <a:ext cx="1059877" cy="584775"/>
          </a:xfrm>
          <a:prstGeom prst="rect">
            <a:avLst/>
          </a:prstGeom>
        </p:spPr>
        <p:txBody>
          <a:bodyPr wrap="square">
            <a:spAutoFit/>
          </a:bodyPr>
          <a:lstStyle/>
          <a:p>
            <a:pPr algn="ctr"/>
            <a:r>
              <a:rPr lang="zh-CN" altLang="en-US" sz="1600" dirty="0">
                <a:solidFill>
                  <a:schemeClr val="bg1"/>
                </a:solidFill>
                <a:latin typeface="思源黑体 CN Medium" panose="020B0600000000000000" pitchFamily="34" charset="-122"/>
                <a:ea typeface="思源黑体 CN Medium" panose="020B0600000000000000" pitchFamily="34" charset="-122"/>
              </a:rPr>
              <a:t>微服务</a:t>
            </a:r>
            <a:r>
              <a:rPr lang="en-US" altLang="zh-CN" sz="1600" dirty="0">
                <a:solidFill>
                  <a:schemeClr val="bg1"/>
                </a:solidFill>
                <a:latin typeface="思源黑体 CN Medium" panose="020B0600000000000000" pitchFamily="34" charset="-122"/>
                <a:ea typeface="思源黑体 CN Medium" panose="020B0600000000000000" pitchFamily="34" charset="-122"/>
              </a:rPr>
              <a:t>A</a:t>
            </a:r>
            <a:endParaRPr lang="en-US" altLang="zh-CN" sz="1600" dirty="0">
              <a:solidFill>
                <a:schemeClr val="bg1"/>
              </a:solidFill>
              <a:latin typeface="思源黑体 CN Medium" panose="020B0600000000000000" pitchFamily="34" charset="-122"/>
              <a:ea typeface="思源黑体 CN Medium" panose="020B0600000000000000" pitchFamily="34" charset="-122"/>
            </a:endParaRPr>
          </a:p>
          <a:p>
            <a:pPr algn="ctr"/>
            <a:r>
              <a:rPr lang="zh-CN" altLang="en-US" sz="1600" dirty="0">
                <a:solidFill>
                  <a:schemeClr val="bg1"/>
                </a:solidFill>
                <a:latin typeface="思源黑体 CN Medium" panose="020B0600000000000000" pitchFamily="34" charset="-122"/>
                <a:ea typeface="思源黑体 CN Medium" panose="020B0600000000000000" pitchFamily="34" charset="-122"/>
              </a:rPr>
              <a:t>（</a:t>
            </a:r>
            <a:r>
              <a:rPr lang="en-US" altLang="zh-CN" sz="1600" dirty="0">
                <a:solidFill>
                  <a:schemeClr val="bg1"/>
                </a:solidFill>
                <a:latin typeface="思源黑体 CN Medium" panose="020B0600000000000000" pitchFamily="34" charset="-122"/>
                <a:ea typeface="思源黑体 CN Medium" panose="020B0600000000000000" pitchFamily="34" charset="-122"/>
              </a:rPr>
              <a:t>SUT</a:t>
            </a:r>
            <a:r>
              <a:rPr lang="zh-CN" altLang="en-US" sz="1600" dirty="0">
                <a:solidFill>
                  <a:schemeClr val="bg1"/>
                </a:solidFill>
                <a:latin typeface="思源黑体 CN Medium" panose="020B0600000000000000" pitchFamily="34" charset="-122"/>
                <a:ea typeface="思源黑体 CN Medium" panose="020B0600000000000000" pitchFamily="34" charset="-122"/>
              </a:rPr>
              <a:t>）</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8" name="流程图: 数据 58"/>
          <p:cNvSpPr/>
          <p:nvPr/>
        </p:nvSpPr>
        <p:spPr>
          <a:xfrm>
            <a:off x="2973107" y="3103917"/>
            <a:ext cx="1467046" cy="801210"/>
          </a:xfrm>
          <a:prstGeom prst="flowChartInputOutput">
            <a:avLst/>
          </a:prstGeom>
          <a:solidFill>
            <a:srgbClr val="8E93B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 name="矩形 9"/>
          <p:cNvSpPr/>
          <p:nvPr/>
        </p:nvSpPr>
        <p:spPr>
          <a:xfrm>
            <a:off x="3110223" y="3175524"/>
            <a:ext cx="1088055" cy="584775"/>
          </a:xfrm>
          <a:prstGeom prst="rect">
            <a:avLst/>
          </a:prstGeom>
        </p:spPr>
        <p:txBody>
          <a:bodyPr wrap="none">
            <a:spAutoFit/>
          </a:bodyPr>
          <a:lstStyle/>
          <a:p>
            <a:pPr algn="ctr"/>
            <a:r>
              <a:rPr lang="en-US" altLang="zh-CN" sz="1600" dirty="0">
                <a:solidFill>
                  <a:schemeClr val="bg1"/>
                </a:solidFill>
                <a:latin typeface="思源黑体 CN Medium" panose="020B0600000000000000" pitchFamily="34" charset="-122"/>
                <a:ea typeface="思源黑体 CN Medium" panose="020B0600000000000000" pitchFamily="34" charset="-122"/>
              </a:rPr>
              <a:t>Mock</a:t>
            </a:r>
            <a:endParaRPr lang="en-US" altLang="zh-CN" sz="1600" dirty="0">
              <a:solidFill>
                <a:schemeClr val="bg1"/>
              </a:solidFill>
              <a:latin typeface="思源黑体 CN Medium" panose="020B0600000000000000" pitchFamily="34" charset="-122"/>
              <a:ea typeface="思源黑体 CN Medium" panose="020B0600000000000000" pitchFamily="34" charset="-122"/>
            </a:endParaRPr>
          </a:p>
          <a:p>
            <a:pPr algn="ctr"/>
            <a:r>
              <a:rPr lang="en-US" altLang="zh-CN" sz="1600" dirty="0">
                <a:solidFill>
                  <a:schemeClr val="bg1"/>
                </a:solidFill>
                <a:latin typeface="思源黑体 CN Medium" panose="020B0600000000000000" pitchFamily="34" charset="-122"/>
                <a:ea typeface="思源黑体 CN Medium" panose="020B0600000000000000" pitchFamily="34" charset="-122"/>
              </a:rPr>
              <a:t>Service C</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11" name="矩形: 圆角 60"/>
          <p:cNvSpPr/>
          <p:nvPr/>
        </p:nvSpPr>
        <p:spPr>
          <a:xfrm>
            <a:off x="4319172" y="3900810"/>
            <a:ext cx="1165034" cy="627962"/>
          </a:xfrm>
          <a:prstGeom prst="roundRect">
            <a:avLst>
              <a:gd name="adj" fmla="val 12720"/>
            </a:avLst>
          </a:prstGeom>
          <a:solidFill>
            <a:schemeClr val="bg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 name="矩形 11"/>
          <p:cNvSpPr/>
          <p:nvPr/>
        </p:nvSpPr>
        <p:spPr>
          <a:xfrm>
            <a:off x="4432651" y="4078986"/>
            <a:ext cx="938078" cy="338554"/>
          </a:xfrm>
          <a:prstGeom prst="rect">
            <a:avLst/>
          </a:prstGeom>
        </p:spPr>
        <p:txBody>
          <a:bodyPr wrap="none">
            <a:spAutoFit/>
          </a:bodyPr>
          <a:lstStyle/>
          <a:p>
            <a:pPr algn="ctr"/>
            <a:r>
              <a:rPr lang="zh-CN" altLang="en-US" sz="1600" dirty="0">
                <a:solidFill>
                  <a:schemeClr val="bg1"/>
                </a:solidFill>
                <a:latin typeface="思源黑体 CN Medium" panose="020B0600000000000000" pitchFamily="34" charset="-122"/>
                <a:ea typeface="思源黑体 CN Medium" panose="020B0600000000000000" pitchFamily="34" charset="-122"/>
              </a:rPr>
              <a:t>微服务</a:t>
            </a:r>
            <a:r>
              <a:rPr lang="en-US" altLang="zh-CN" sz="1600" dirty="0">
                <a:solidFill>
                  <a:schemeClr val="bg1"/>
                </a:solidFill>
                <a:latin typeface="思源黑体 CN Medium" panose="020B0600000000000000" pitchFamily="34" charset="-122"/>
                <a:ea typeface="思源黑体 CN Medium" panose="020B0600000000000000" pitchFamily="34" charset="-122"/>
              </a:rPr>
              <a:t>C</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3" name="直接箭头连接符 57"/>
          <p:cNvCxnSpPr>
            <a:endCxn id="5" idx="1"/>
          </p:cNvCxnSpPr>
          <p:nvPr/>
        </p:nvCxnSpPr>
        <p:spPr>
          <a:xfrm flipV="1">
            <a:off x="2374709" y="1984020"/>
            <a:ext cx="730641" cy="567633"/>
          </a:xfrm>
          <a:prstGeom prst="straightConnector1">
            <a:avLst/>
          </a:prstGeom>
          <a:ln w="47625">
            <a:solidFill>
              <a:schemeClr val="bg2">
                <a:lumMod val="50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接箭头连接符 64"/>
          <p:cNvCxnSpPr>
            <a:endCxn id="10" idx="1"/>
          </p:cNvCxnSpPr>
          <p:nvPr/>
        </p:nvCxnSpPr>
        <p:spPr>
          <a:xfrm>
            <a:off x="2374709" y="2687384"/>
            <a:ext cx="735514" cy="780528"/>
          </a:xfrm>
          <a:prstGeom prst="straightConnector1">
            <a:avLst/>
          </a:prstGeom>
          <a:ln w="47625">
            <a:solidFill>
              <a:schemeClr val="bg2">
                <a:lumMod val="50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63892" y="2050920"/>
            <a:ext cx="806891" cy="646331"/>
          </a:xfrm>
          <a:prstGeom prst="rect">
            <a:avLst/>
          </a:prstGeom>
        </p:spPr>
        <p:txBody>
          <a:bodyPr wrap="square">
            <a:spAutoFit/>
          </a:bodyPr>
          <a:lstStyle/>
          <a:p>
            <a:pPr algn="ctr"/>
            <a:r>
              <a:rPr lang="en-US" altLang="zh-CN" dirty="0">
                <a:solidFill>
                  <a:srgbClr val="FF0000"/>
                </a:solidFill>
                <a:latin typeface="微软雅黑" panose="020B0503020204020204" pitchFamily="34" charset="-122"/>
                <a:ea typeface="微软雅黑" panose="020B0503020204020204" pitchFamily="34" charset="-122"/>
              </a:rPr>
              <a:t>API Test</a:t>
            </a:r>
            <a:endParaRPr lang="zh-CN" altLang="en-US" dirty="0">
              <a:solidFill>
                <a:srgbClr val="FF0000"/>
              </a:solidFill>
              <a:latin typeface="微软雅黑" panose="020B0503020204020204" pitchFamily="34" charset="-122"/>
              <a:ea typeface="微软雅黑" panose="020B0503020204020204" pitchFamily="34" charset="-122"/>
            </a:endParaRPr>
          </a:p>
        </p:txBody>
      </p:sp>
      <p:cxnSp>
        <p:nvCxnSpPr>
          <p:cNvPr id="16" name="直接箭头连接符 2"/>
          <p:cNvCxnSpPr/>
          <p:nvPr/>
        </p:nvCxnSpPr>
        <p:spPr>
          <a:xfrm flipH="1">
            <a:off x="163892" y="2708078"/>
            <a:ext cx="820849" cy="0"/>
          </a:xfrm>
          <a:prstGeom prst="straightConnector1">
            <a:avLst/>
          </a:prstGeom>
          <a:ln w="44450">
            <a:solidFill>
              <a:schemeClr val="bg2">
                <a:lumMod val="50000"/>
              </a:schemeClr>
            </a:solidFill>
            <a:headEnd type="triangle"/>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矩形: 圆角 26"/>
          <p:cNvSpPr/>
          <p:nvPr/>
        </p:nvSpPr>
        <p:spPr>
          <a:xfrm>
            <a:off x="4319172" y="924392"/>
            <a:ext cx="1165034" cy="627962"/>
          </a:xfrm>
          <a:prstGeom prst="roundRect">
            <a:avLst>
              <a:gd name="adj" fmla="val 12720"/>
            </a:avLst>
          </a:prstGeom>
          <a:solidFill>
            <a:schemeClr val="bg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8" name="矩形 17"/>
          <p:cNvSpPr/>
          <p:nvPr/>
        </p:nvSpPr>
        <p:spPr>
          <a:xfrm>
            <a:off x="4462763" y="1102568"/>
            <a:ext cx="928459" cy="338554"/>
          </a:xfrm>
          <a:prstGeom prst="rect">
            <a:avLst/>
          </a:prstGeom>
        </p:spPr>
        <p:txBody>
          <a:bodyPr wrap="none">
            <a:spAutoFit/>
          </a:bodyPr>
          <a:lstStyle/>
          <a:p>
            <a:pPr algn="ctr"/>
            <a:r>
              <a:rPr lang="zh-CN" altLang="en-US" sz="1600" dirty="0">
                <a:solidFill>
                  <a:schemeClr val="bg1"/>
                </a:solidFill>
                <a:latin typeface="思源黑体 CN Medium" panose="020B0600000000000000" pitchFamily="34" charset="-122"/>
                <a:ea typeface="思源黑体 CN Medium" panose="020B0600000000000000" pitchFamily="34" charset="-122"/>
              </a:rPr>
              <a:t>微服务</a:t>
            </a:r>
            <a:r>
              <a:rPr lang="en-US" altLang="zh-CN" sz="1600" dirty="0">
                <a:solidFill>
                  <a:schemeClr val="bg1"/>
                </a:solidFill>
                <a:latin typeface="思源黑体 CN Medium" panose="020B0600000000000000" pitchFamily="34" charset="-122"/>
                <a:ea typeface="思源黑体 CN Medium" panose="020B0600000000000000" pitchFamily="34" charset="-122"/>
              </a:rPr>
              <a:t>B</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9" name="直接连接符 13"/>
          <p:cNvCxnSpPr/>
          <p:nvPr/>
        </p:nvCxnSpPr>
        <p:spPr>
          <a:xfrm>
            <a:off x="4601831" y="1576710"/>
            <a:ext cx="0" cy="2324100"/>
          </a:xfrm>
          <a:prstGeom prst="line">
            <a:avLst/>
          </a:prstGeom>
          <a:ln w="22225">
            <a:solidFill>
              <a:schemeClr val="bg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3650" y="900310"/>
            <a:ext cx="2371042" cy="3346929"/>
          </a:xfrm>
          <a:prstGeom prst="rect">
            <a:avLst/>
          </a:prstGeom>
          <a:ln w="38100" cap="sq">
            <a:solidFill>
              <a:schemeClr val="accent3"/>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6093440" y="4298522"/>
            <a:ext cx="2686490" cy="338554"/>
          </a:xfrm>
          <a:prstGeom prst="rect">
            <a:avLst/>
          </a:prstGeom>
          <a:noFill/>
        </p:spPr>
        <p:txBody>
          <a:bodyPr wrap="square">
            <a:spAutoFit/>
          </a:bodyPr>
          <a:lstStyle/>
          <a:p>
            <a:r>
              <a:rPr lang="en-US" altLang="zh-CN" sz="1600" dirty="0">
                <a:solidFill>
                  <a:schemeClr val="accent2">
                    <a:lumMod val="75000"/>
                  </a:schemeClr>
                </a:solidFill>
                <a:latin typeface="微软雅黑" panose="020B0503020204020204" pitchFamily="34" charset="-122"/>
                <a:ea typeface="微软雅黑" panose="020B0503020204020204" pitchFamily="34" charset="-122"/>
              </a:rPr>
              <a:t>Mock </a:t>
            </a:r>
            <a:r>
              <a:rPr lang="zh-CN" altLang="en-US" sz="1600" dirty="0">
                <a:solidFill>
                  <a:schemeClr val="accent2">
                    <a:lumMod val="75000"/>
                  </a:schemeClr>
                </a:solidFill>
                <a:latin typeface="微软雅黑" panose="020B0503020204020204" pitchFamily="34" charset="-122"/>
                <a:ea typeface="微软雅黑" panose="020B0503020204020204" pitchFamily="34" charset="-122"/>
              </a:rPr>
              <a:t>请求和响应信息示例</a:t>
            </a:r>
            <a:endParaRPr lang="zh-CN" altLang="en-US" sz="1600"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sz="2400" dirty="0">
                <a:sym typeface="+mn-ea"/>
              </a:rPr>
              <a:t>CI/CD</a:t>
            </a:r>
            <a:r>
              <a:rPr lang="zh-CN" altLang="en-US" sz="2400" dirty="0">
                <a:sym typeface="+mn-ea"/>
              </a:rPr>
              <a:t>（</a:t>
            </a:r>
            <a:r>
              <a:rPr lang="en-US" sz="2400" dirty="0">
                <a:sym typeface="+mn-ea"/>
              </a:rPr>
              <a:t>continuous integration and continuous delivery/deployment</a:t>
            </a:r>
            <a:r>
              <a:rPr lang="zh-CN" altLang="en-US" sz="2400" dirty="0">
                <a:sym typeface="+mn-ea"/>
              </a:rPr>
              <a:t>）</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8461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CI/CD</a:t>
            </a:r>
            <a:r>
              <a:rPr lang="zh-CN" altLang="en-US" sz="2000" dirty="0">
                <a:latin typeface="微软雅黑" panose="020B0503020204020204" pitchFamily="34" charset="-122"/>
                <a:ea typeface="微软雅黑" panose="020B0503020204020204" pitchFamily="34" charset="-122"/>
                <a:sym typeface="+mn-ea"/>
              </a:rPr>
              <a:t>将自动化和持续监控贯穿开发周期</a:t>
            </a:r>
            <a:endParaRPr lang="en-US" altLang="zh-CN"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c</a:t>
            </a:r>
            <a:r>
              <a:rPr lang="zh-CN" altLang="en-US" sz="2000" dirty="0">
                <a:latin typeface="微软雅黑" panose="020B0503020204020204" pitchFamily="34" charset="-122"/>
                <a:ea typeface="微软雅黑" panose="020B0503020204020204" pitchFamily="34" charset="-122"/>
                <a:sym typeface="+mn-ea"/>
              </a:rPr>
              <a:t>ontinuous integration：持续集成</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c</a:t>
            </a:r>
            <a:r>
              <a:rPr lang="zh-CN" altLang="en-US" sz="2000" dirty="0">
                <a:latin typeface="微软雅黑" panose="020B0503020204020204" pitchFamily="34" charset="-122"/>
                <a:ea typeface="微软雅黑" panose="020B0503020204020204" pitchFamily="34" charset="-122"/>
                <a:sym typeface="+mn-ea"/>
              </a:rPr>
              <a:t>ontinuous </a:t>
            </a:r>
            <a:r>
              <a:rPr lang="en-US" altLang="zh-CN" sz="2000" dirty="0">
                <a:latin typeface="微软雅黑" panose="020B0503020204020204" pitchFamily="34" charset="-122"/>
                <a:ea typeface="微软雅黑" panose="020B0503020204020204" pitchFamily="34" charset="-122"/>
                <a:sym typeface="+mn-ea"/>
              </a:rPr>
              <a:t>d</a:t>
            </a:r>
            <a:r>
              <a:rPr lang="zh-CN" altLang="en-US" sz="2000" dirty="0">
                <a:latin typeface="微软雅黑" panose="020B0503020204020204" pitchFamily="34" charset="-122"/>
                <a:ea typeface="微软雅黑" panose="020B0503020204020204" pitchFamily="34" charset="-122"/>
                <a:sym typeface="+mn-ea"/>
              </a:rPr>
              <a:t>elivery：持续</a:t>
            </a:r>
            <a:r>
              <a:rPr lang="zh-CN" altLang="en-US" sz="2000" dirty="0">
                <a:latin typeface="微软雅黑" panose="020B0503020204020204" pitchFamily="34" charset="-122"/>
                <a:ea typeface="微软雅黑" panose="020B0503020204020204" pitchFamily="34" charset="-122"/>
                <a:sym typeface="+mn-ea"/>
              </a:rPr>
              <a:t>交付</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c</a:t>
            </a:r>
            <a:r>
              <a:rPr lang="zh-CN" altLang="en-US" sz="2000" dirty="0">
                <a:latin typeface="微软雅黑" panose="020B0503020204020204" pitchFamily="34" charset="-122"/>
                <a:ea typeface="微软雅黑" panose="020B0503020204020204" pitchFamily="34" charset="-122"/>
                <a:sym typeface="+mn-ea"/>
              </a:rPr>
              <a:t>ontinuous </a:t>
            </a:r>
            <a:r>
              <a:rPr lang="en-US" altLang="zh-CN" sz="2000" dirty="0">
                <a:latin typeface="微软雅黑" panose="020B0503020204020204" pitchFamily="34" charset="-122"/>
                <a:ea typeface="微软雅黑" panose="020B0503020204020204" pitchFamily="34" charset="-122"/>
                <a:sym typeface="+mn-ea"/>
              </a:rPr>
              <a:t>d</a:t>
            </a:r>
            <a:r>
              <a:rPr lang="zh-CN" altLang="en-US" sz="2000" dirty="0">
                <a:latin typeface="微软雅黑" panose="020B0503020204020204" pitchFamily="34" charset="-122"/>
                <a:ea typeface="微软雅黑" panose="020B0503020204020204" pitchFamily="34" charset="-122"/>
                <a:sym typeface="+mn-ea"/>
              </a:rPr>
              <a:t>eployment：持续部署</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可以更早发现错误，提高生产率并</a:t>
            </a:r>
            <a:r>
              <a:rPr lang="zh-CN" altLang="en-US" sz="2000" dirty="0">
                <a:latin typeface="微软雅黑" panose="020B0503020204020204" pitchFamily="34" charset="-122"/>
                <a:ea typeface="微软雅黑" panose="020B0503020204020204" pitchFamily="34" charset="-122"/>
                <a:sym typeface="+mn-ea"/>
              </a:rPr>
              <a:t>缩短开发周期</a:t>
            </a:r>
            <a:r>
              <a:rPr lang="en-US" sz="2000" dirty="0">
                <a:latin typeface="微软雅黑" panose="020B0503020204020204" pitchFamily="34" charset="-122"/>
                <a:ea typeface="微软雅黑" panose="020B0503020204020204" pitchFamily="34" charset="-122"/>
                <a:sym typeface="+mn-ea"/>
              </a:rPr>
              <a:t> </a:t>
            </a:r>
            <a:endParaRPr lang="en-US" sz="20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3773805" y="3794760"/>
            <a:ext cx="5318760" cy="1242695"/>
          </a:xfrm>
          <a:prstGeom prst="rect">
            <a:avLst/>
          </a:prstGeom>
        </p:spPr>
      </p:pic>
    </p:spTree>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持续</a:t>
            </a:r>
            <a:r>
              <a:rPr lang="zh-CN" altLang="en-US" sz="2400" dirty="0">
                <a:sym typeface="+mn-ea"/>
              </a:rPr>
              <a:t>集成</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78479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持续集成要求开发人员在提交代码后自动测试并合并到分支</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持续集成让代码可以今早测试，更早的发现错误并避免代码积压</a:t>
            </a:r>
            <a:endParaRPr 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持续集成中的任何一个环节都是自动完成的，无需太多的人工干预</a:t>
            </a:r>
            <a:endParaRPr lang="en-US" sz="2000"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1"/>
            </p:custDataLst>
          </p:nvPr>
        </p:nvPicPr>
        <p:blipFill>
          <a:blip r:embed="rId2"/>
          <a:stretch>
            <a:fillRect/>
          </a:stretch>
        </p:blipFill>
        <p:spPr>
          <a:xfrm>
            <a:off x="531495" y="1261110"/>
            <a:ext cx="8129905" cy="1345565"/>
          </a:xfrm>
          <a:prstGeom prst="rect">
            <a:avLst/>
          </a:prstGeom>
        </p:spPr>
      </p:pic>
    </p:spTree>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持续</a:t>
            </a:r>
            <a:r>
              <a:rPr lang="zh-CN" altLang="en-US" sz="2400" dirty="0">
                <a:sym typeface="+mn-ea"/>
              </a:rPr>
              <a:t>交付</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922271"/>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持续交付的目的是自动地对代码进行测试并产生可发布</a:t>
            </a:r>
            <a:r>
              <a:rPr lang="zh-CN" altLang="en-US" sz="2000" dirty="0">
                <a:latin typeface="微软雅黑" panose="020B0503020204020204" pitchFamily="34" charset="-122"/>
                <a:ea typeface="微软雅黑" panose="020B0503020204020204" pitchFamily="34" charset="-122"/>
                <a:sym typeface="+mn-ea"/>
              </a:rPr>
              <a:t>版本</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持续交付使用流水线进行测试和发布</a:t>
            </a:r>
            <a:endParaRPr lang="zh-CN" altLang="en-US" sz="20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531495" y="1050290"/>
            <a:ext cx="7887335" cy="1829435"/>
          </a:xfrm>
          <a:prstGeom prst="rect">
            <a:avLst/>
          </a:prstGeom>
        </p:spPr>
      </p:pic>
    </p:spTree>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tretch>
            <a:fillRect/>
          </a:stretch>
        </p:blipFill>
        <p:spPr>
          <a:xfrm>
            <a:off x="1324610" y="316865"/>
            <a:ext cx="6494780" cy="4531995"/>
          </a:xfrm>
          <a:prstGeom prst="rect">
            <a:avLst/>
          </a:prstGeom>
          <a:noFill/>
          <a:ln w="9525">
            <a:noFill/>
          </a:ln>
        </p:spPr>
      </p:pic>
    </p:spTree>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持续</a:t>
            </a:r>
            <a:r>
              <a:rPr lang="zh-CN" altLang="en-US" sz="2400" dirty="0">
                <a:sym typeface="+mn-ea"/>
              </a:rPr>
              <a:t>部署</a:t>
            </a:r>
            <a:endParaRPr lang="zh-CN" altLang="en-US" sz="2400" dirty="0">
              <a:sym typeface="+mn-ea"/>
            </a:endParaRPr>
          </a:p>
        </p:txBody>
      </p:sp>
      <p:sp>
        <p:nvSpPr>
          <p:cNvPr id="3" name="根据分享大纲以及讲义开头列写的学习要点，依次开始深入讲解。"/>
          <p:cNvSpPr txBox="1"/>
          <p:nvPr/>
        </p:nvSpPr>
        <p:spPr>
          <a:xfrm>
            <a:off x="575310" y="2812098"/>
            <a:ext cx="839279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持续部署是持续交付的延伸，在持续交付的流程后加入自动部署的环节</a:t>
            </a:r>
            <a:endParaRPr 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为了保证部署的正确性，持续部署对自动化测试的要求</a:t>
            </a:r>
            <a:r>
              <a:rPr lang="zh-CN" altLang="en-US" sz="2000" dirty="0">
                <a:latin typeface="微软雅黑" panose="020B0503020204020204" pitchFamily="34" charset="-122"/>
                <a:ea typeface="微软雅黑" panose="020B0503020204020204" pitchFamily="34" charset="-122"/>
                <a:sym typeface="+mn-ea"/>
              </a:rPr>
              <a:t>较高</a:t>
            </a:r>
            <a:endParaRPr lang="zh-CN" altLang="en-US" sz="20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161290" y="1179830"/>
            <a:ext cx="8820150" cy="1143000"/>
          </a:xfrm>
          <a:prstGeom prst="rect">
            <a:avLst/>
          </a:prstGeom>
        </p:spPr>
      </p:pic>
    </p:spTree>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sz="2400" dirty="0">
                <a:sym typeface="+mn-ea"/>
              </a:rPr>
              <a:t>CI/CD</a:t>
            </a:r>
            <a:r>
              <a:rPr lang="zh-CN" altLang="en-US" sz="2400" dirty="0">
                <a:sym typeface="+mn-ea"/>
              </a:rPr>
              <a:t>流水线</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Content Placeholder 4"/>
          <p:cNvPicPr/>
          <p:nvPr>
            <p:custDataLst>
              <p:tags r:id="rId1"/>
            </p:custDataLst>
          </p:nvPr>
        </p:nvPicPr>
        <p:blipFill>
          <a:blip r:embed="rId2"/>
          <a:stretch>
            <a:fillRect/>
          </a:stretch>
        </p:blipFill>
        <p:spPr>
          <a:xfrm>
            <a:off x="628560" y="1054620"/>
            <a:ext cx="7885890" cy="3372570"/>
          </a:xfrm>
          <a:prstGeom prst="rect">
            <a:avLst/>
          </a:prstGeom>
          <a:ln w="0">
            <a:noFill/>
          </a:ln>
        </p:spPr>
      </p:pic>
    </p:spTree>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持续</a:t>
            </a:r>
            <a:r>
              <a:rPr lang="zh-CN" altLang="en-US" sz="2400" dirty="0">
                <a:sym typeface="+mn-ea"/>
              </a:rPr>
              <a:t>测试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378460" y="1181735"/>
            <a:ext cx="8314690" cy="1417955"/>
          </a:xfrm>
          <a:prstGeom prst="rect">
            <a:avLst/>
          </a:prstGeom>
        </p:spPr>
      </p:pic>
    </p:spTree>
  </p:cSld>
  <p:clrMapOvr>
    <a:masterClrMapping/>
  </p:clrMapOvr>
  <p:transition spd="slow">
    <p:wipe dir="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TABLE_ENDDRAG_ORIGIN_RECT" val="573*264"/>
  <p:tag name="TABLE_ENDDRAG_RECT" val="108*83*573*264"/>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COMMONDATA" val="eyJoZGlkIjoiMTA5NDI2ZWFiMmI1OWE2N2QwMWFkNmFlNWQxNGI5MDgifQ=="/>
  <p:tag name="commondata" val="eyJoZGlkIjoiNGQ1OTYwYTk5NDFmYzY4MTlmNTU4MDJhMGI0NjIxYzM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8422</Words>
  <Application>WPS 演示</Application>
  <PresentationFormat>全屏显示(16:9)</PresentationFormat>
  <Paragraphs>702</Paragraphs>
  <Slides>104</Slides>
  <Notes>46</Notes>
  <HiddenSlides>2</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104</vt:i4>
      </vt:variant>
    </vt:vector>
  </HeadingPairs>
  <TitlesOfParts>
    <vt:vector size="130" baseType="lpstr">
      <vt:lpstr>Arial</vt:lpstr>
      <vt:lpstr>宋体</vt:lpstr>
      <vt:lpstr>Wingdings</vt:lpstr>
      <vt:lpstr>思源黑体</vt:lpstr>
      <vt:lpstr>黑体</vt:lpstr>
      <vt:lpstr>思源黑体 Medium</vt:lpstr>
      <vt:lpstr>思源黑体 Bold</vt:lpstr>
      <vt:lpstr>微软雅黑</vt:lpstr>
      <vt:lpstr>Arial</vt:lpstr>
      <vt:lpstr>微软雅黑 Light</vt:lpstr>
      <vt:lpstr>思源黑体 CN Normal</vt:lpstr>
      <vt:lpstr>楷体_GB2312</vt:lpstr>
      <vt:lpstr>新宋体</vt:lpstr>
      <vt:lpstr>Tahoma</vt:lpstr>
      <vt:lpstr>Calibri</vt:lpstr>
      <vt:lpstr>Times New Roman</vt:lpstr>
      <vt:lpstr>Tahoma</vt:lpstr>
      <vt:lpstr>Arial Unicode MS</vt:lpstr>
      <vt:lpstr>Helvetica</vt:lpstr>
      <vt:lpstr>楷体</vt:lpstr>
      <vt:lpstr>思源黑体 CN Medium</vt:lpstr>
      <vt:lpstr>阿里巴巴普惠体</vt:lpstr>
      <vt:lpstr>Alibaba-PuHuiTi-M</vt:lpstr>
      <vt:lpstr>等线</vt:lpstr>
      <vt:lpstr>Segoe Print</vt:lpstr>
      <vt:lpstr>Office 主题​​</vt:lpstr>
      <vt:lpstr>第2篇 软件测试技术</vt:lpstr>
      <vt:lpstr>第三章回顾</vt:lpstr>
      <vt:lpstr>软件测试</vt:lpstr>
      <vt:lpstr>PowerPoint 演示文稿</vt:lpstr>
      <vt:lpstr>5.1 代码评审与分析</vt:lpstr>
      <vt:lpstr>编码标准和规范</vt:lpstr>
      <vt:lpstr>PowerPoint 演示文稿</vt:lpstr>
      <vt:lpstr>代码评审的价值</vt:lpstr>
      <vt:lpstr>代码审查（code review）</vt:lpstr>
      <vt:lpstr>一些实践</vt:lpstr>
      <vt:lpstr>代码走查</vt:lpstr>
      <vt:lpstr>会议审查</vt:lpstr>
      <vt:lpstr>走查和和会议审查对比</vt:lpstr>
      <vt:lpstr>5.2 代码评审案例分析</vt:lpstr>
      <vt:lpstr>空指针保护错误</vt:lpstr>
      <vt:lpstr>数据类型转换错误</vt:lpstr>
      <vt:lpstr>字符串或数组越界错误</vt:lpstr>
      <vt:lpstr>其他典型问题</vt:lpstr>
      <vt:lpstr>5.3 代码静态检测工具（了解）</vt:lpstr>
      <vt:lpstr>代码静态检测工具</vt:lpstr>
      <vt:lpstr>代码静态检测工具</vt:lpstr>
      <vt:lpstr>代码静态检测工具</vt:lpstr>
      <vt:lpstr>PowerPoint 演示文稿</vt:lpstr>
      <vt:lpstr>可以和SolarQube集成使用</vt:lpstr>
      <vt:lpstr>SonarInt</vt:lpstr>
      <vt:lpstr>代码静态检测工具</vt:lpstr>
      <vt:lpstr>checkstyle结果显示</vt:lpstr>
      <vt:lpstr>PowerPoint 演示文稿</vt:lpstr>
      <vt:lpstr>PowerPoint 演示文稿</vt:lpstr>
      <vt:lpstr>PowerPoint 演示文稿</vt:lpstr>
      <vt:lpstr>单元测试相关内容</vt:lpstr>
      <vt:lpstr>5.4 单元测试的目标和任务 </vt:lpstr>
      <vt:lpstr>为何要进行单元测试?</vt:lpstr>
      <vt:lpstr>单元测试的其它价值</vt:lpstr>
      <vt:lpstr>单元测试的目标和要求</vt:lpstr>
      <vt:lpstr>PowerPoint 演示文稿</vt:lpstr>
      <vt:lpstr>任务１:模块独立执行路径测试</vt:lpstr>
      <vt:lpstr>任务2:局部数据结构测试</vt:lpstr>
      <vt:lpstr>任务３:模块接口测试</vt:lpstr>
      <vt:lpstr>任务４:单元边界条件测试</vt:lpstr>
      <vt:lpstr>任务5: 单元容错测试</vt:lpstr>
      <vt:lpstr>任务6：内存分析</vt:lpstr>
      <vt:lpstr>PowerPoint 演示文稿</vt:lpstr>
      <vt:lpstr>PowerPoint 演示文稿</vt:lpstr>
      <vt:lpstr>PowerPoint 演示文稿</vt:lpstr>
      <vt:lpstr>PowerPoint 演示文稿</vt:lpstr>
      <vt:lpstr>类测试</vt:lpstr>
      <vt:lpstr>5.5 分层单元测试</vt:lpstr>
      <vt:lpstr>分层单元测试（了解）</vt:lpstr>
      <vt:lpstr>5.6 单元测试工具（了解） </vt:lpstr>
      <vt:lpstr>单元测试工具</vt:lpstr>
      <vt:lpstr>PowerPoint 演示文稿</vt:lpstr>
      <vt:lpstr>JUnit</vt:lpstr>
      <vt:lpstr>JUnit5架构</vt:lpstr>
      <vt:lpstr>PowerPoint 演示文稿</vt:lpstr>
      <vt:lpstr>JUnit的关键类</vt:lpstr>
      <vt:lpstr>Assert类</vt:lpstr>
      <vt:lpstr>Annotation类</vt:lpstr>
      <vt:lpstr>单元测试脚本（以Junit 5为例）</vt:lpstr>
      <vt:lpstr>PowerPoint 演示文稿</vt:lpstr>
      <vt:lpstr>fake，mock和stub</vt:lpstr>
      <vt:lpstr>Stub</vt:lpstr>
      <vt:lpstr>Mock</vt:lpstr>
      <vt:lpstr>Fake</vt:lpstr>
      <vt:lpstr>stub，mock和fake的区别</vt:lpstr>
      <vt:lpstr>Mock框架</vt:lpstr>
      <vt:lpstr>Mock框架Mockito</vt:lpstr>
      <vt:lpstr>Mockito 主要功能</vt:lpstr>
      <vt:lpstr>测试覆盖率的工具JaCoCo（java code coverage）</vt:lpstr>
      <vt:lpstr>5.7 系统集成的模式和方法</vt:lpstr>
      <vt:lpstr>PowerPoint 演示文稿</vt:lpstr>
      <vt:lpstr>单体架构的集成测试</vt:lpstr>
      <vt:lpstr>大棒集成方法</vt:lpstr>
      <vt:lpstr>自顶向下法</vt:lpstr>
      <vt:lpstr>PowerPoint 演示文稿</vt:lpstr>
      <vt:lpstr>PowerPoint 演示文稿</vt:lpstr>
      <vt:lpstr>自底向上法</vt:lpstr>
      <vt:lpstr>PowerPoint 演示文稿</vt:lpstr>
      <vt:lpstr>自底向上法</vt:lpstr>
      <vt:lpstr>混合策略</vt:lpstr>
      <vt:lpstr>三明治式集成</vt:lpstr>
      <vt:lpstr>PowerPoint 演示文稿</vt:lpstr>
      <vt:lpstr>改进的三明治方法</vt:lpstr>
      <vt:lpstr>微服务架构</vt:lpstr>
      <vt:lpstr>微服务架构的集成测试</vt:lpstr>
      <vt:lpstr>用契约进行集成测试</vt:lpstr>
      <vt:lpstr>契约测试及其优势、工具</vt:lpstr>
      <vt:lpstr>示例：CDC测试框架</vt:lpstr>
      <vt:lpstr>Consumer 测试</vt:lpstr>
      <vt:lpstr>Provider 测试</vt:lpstr>
      <vt:lpstr>示例</vt:lpstr>
      <vt:lpstr>利用 Mock 技术解除微服务之间的依赖</vt:lpstr>
      <vt:lpstr>CI/CD（continuous integration and continuous delivery/deployment）</vt:lpstr>
      <vt:lpstr>持续集成</vt:lpstr>
      <vt:lpstr>持续交付</vt:lpstr>
      <vt:lpstr>PowerPoint 演示文稿</vt:lpstr>
      <vt:lpstr>持续部署</vt:lpstr>
      <vt:lpstr>CI/CD流水线</vt:lpstr>
      <vt:lpstr>持续测试</vt:lpstr>
      <vt:lpstr>PowerPoint 演示文稿</vt:lpstr>
      <vt:lpstr>CD倒逼持续测试</vt:lpstr>
      <vt:lpstr>PowerPoint 演示文稿</vt:lpstr>
      <vt:lpstr>本章小结</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achao</cp:lastModifiedBy>
  <cp:revision>707</cp:revision>
  <dcterms:created xsi:type="dcterms:W3CDTF">2020-06-18T01:06:00Z</dcterms:created>
  <dcterms:modified xsi:type="dcterms:W3CDTF">2024-05-15T11:19:21Z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ICV">
    <vt:lpwstr>426427AD8D144D0396529E473195E768</vt:lpwstr>
  </property>
</Properties>
</file>